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60" r:id="rId4"/>
    <p:sldId id="261" r:id="rId5"/>
    <p:sldId id="283" r:id="rId6"/>
    <p:sldId id="284" r:id="rId7"/>
    <p:sldId id="257" r:id="rId8"/>
    <p:sldId id="280" r:id="rId9"/>
    <p:sldId id="266" r:id="rId10"/>
    <p:sldId id="275" r:id="rId11"/>
    <p:sldId id="267" r:id="rId12"/>
    <p:sldId id="276" r:id="rId13"/>
    <p:sldId id="265" r:id="rId14"/>
    <p:sldId id="277" r:id="rId15"/>
    <p:sldId id="262" r:id="rId16"/>
    <p:sldId id="278" r:id="rId17"/>
    <p:sldId id="271" r:id="rId18"/>
    <p:sldId id="279" r:id="rId19"/>
    <p:sldId id="269" r:id="rId20"/>
    <p:sldId id="258" r:id="rId21"/>
    <p:sldId id="264" r:id="rId22"/>
    <p:sldId id="263" r:id="rId23"/>
    <p:sldId id="272" r:id="rId24"/>
    <p:sldId id="270" r:id="rId25"/>
    <p:sldId id="273" r:id="rId26"/>
    <p:sldId id="274" r:id="rId27"/>
    <p:sldId id="281" r:id="rId28"/>
    <p:sldId id="282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PINCHI Tom" initials="CT" lastIdx="2" clrIdx="0">
    <p:extLst>
      <p:ext uri="{19B8F6BF-5375-455C-9EA6-DF929625EA0E}">
        <p15:presenceInfo xmlns:p15="http://schemas.microsoft.com/office/powerpoint/2012/main" userId="CAMPINCHI T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660"/>
  </p:normalViewPr>
  <p:slideViewPr>
    <p:cSldViewPr snapToGrid="0">
      <p:cViewPr varScale="1">
        <p:scale>
          <a:sx n="47" d="100"/>
          <a:sy n="47" d="100"/>
        </p:scale>
        <p:origin x="4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2T09:47:59.66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2T10:41:44.006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ABA813-0ECB-4ADC-A45F-2F025AEC9B2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9D0BC7C-8410-4752-A32B-26452E748FFA}">
      <dgm:prSet/>
      <dgm:spPr/>
      <dgm:t>
        <a:bodyPr/>
        <a:lstStyle/>
        <a:p>
          <a:pPr>
            <a:defRPr cap="all"/>
          </a:pPr>
          <a:r>
            <a:rPr lang="fr-FR"/>
            <a:t>Une capacité de 13 patients hospitalisés </a:t>
          </a:r>
          <a:endParaRPr lang="en-US"/>
        </a:p>
      </dgm:t>
    </dgm:pt>
    <dgm:pt modelId="{027AB1A1-6019-4685-9B41-E72269A00F48}" type="parTrans" cxnId="{23D466B7-16AD-4D7C-8265-B399C2060679}">
      <dgm:prSet/>
      <dgm:spPr/>
      <dgm:t>
        <a:bodyPr/>
        <a:lstStyle/>
        <a:p>
          <a:endParaRPr lang="en-US"/>
        </a:p>
      </dgm:t>
    </dgm:pt>
    <dgm:pt modelId="{F5A549B9-17E7-44EF-BA42-C5C8DEF9839A}" type="sibTrans" cxnId="{23D466B7-16AD-4D7C-8265-B399C2060679}">
      <dgm:prSet/>
      <dgm:spPr/>
      <dgm:t>
        <a:bodyPr/>
        <a:lstStyle/>
        <a:p>
          <a:endParaRPr lang="en-US"/>
        </a:p>
      </dgm:t>
    </dgm:pt>
    <dgm:pt modelId="{76C9C458-0F56-44D9-AEF8-C012B7FB9FAA}">
      <dgm:prSet/>
      <dgm:spPr/>
      <dgm:t>
        <a:bodyPr/>
        <a:lstStyle/>
        <a:p>
          <a:pPr>
            <a:defRPr cap="all"/>
          </a:pPr>
          <a:r>
            <a:rPr lang="fr-FR"/>
            <a:t>1 IDE = 3 patients </a:t>
          </a:r>
          <a:endParaRPr lang="en-US"/>
        </a:p>
      </dgm:t>
    </dgm:pt>
    <dgm:pt modelId="{B9B50C75-E402-4058-BA04-1C084335D6CF}" type="parTrans" cxnId="{E35CF999-46A0-4CB8-83C0-2270BE4369B8}">
      <dgm:prSet/>
      <dgm:spPr/>
      <dgm:t>
        <a:bodyPr/>
        <a:lstStyle/>
        <a:p>
          <a:endParaRPr lang="en-US"/>
        </a:p>
      </dgm:t>
    </dgm:pt>
    <dgm:pt modelId="{61A12421-6643-4B45-8FA3-4B11B1BA7847}" type="sibTrans" cxnId="{E35CF999-46A0-4CB8-83C0-2270BE4369B8}">
      <dgm:prSet/>
      <dgm:spPr/>
      <dgm:t>
        <a:bodyPr/>
        <a:lstStyle/>
        <a:p>
          <a:endParaRPr lang="en-US"/>
        </a:p>
      </dgm:t>
    </dgm:pt>
    <dgm:pt modelId="{53182693-3357-4C65-8FA6-9918D612D829}">
      <dgm:prSet/>
      <dgm:spPr/>
      <dgm:t>
        <a:bodyPr/>
        <a:lstStyle/>
        <a:p>
          <a:pPr>
            <a:defRPr cap="all"/>
          </a:pPr>
          <a:r>
            <a:rPr lang="fr-FR" dirty="0">
              <a:solidFill>
                <a:schemeClr val="accent4">
                  <a:lumMod val="60000"/>
                  <a:lumOff val="40000"/>
                </a:schemeClr>
              </a:solidFill>
            </a:rPr>
            <a:t>1 AS = 4,5 patients </a:t>
          </a:r>
          <a:endParaRPr lang="en-US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D7621E50-9680-4FF6-92A5-5F1F40E269FD}" type="parTrans" cxnId="{181B6C0E-69A0-45EA-AA8F-E603344A64B1}">
      <dgm:prSet/>
      <dgm:spPr/>
      <dgm:t>
        <a:bodyPr/>
        <a:lstStyle/>
        <a:p>
          <a:endParaRPr lang="en-US"/>
        </a:p>
      </dgm:t>
    </dgm:pt>
    <dgm:pt modelId="{516C7F8C-3CFC-44F9-B53D-6513571ECBBE}" type="sibTrans" cxnId="{181B6C0E-69A0-45EA-AA8F-E603344A64B1}">
      <dgm:prSet/>
      <dgm:spPr/>
      <dgm:t>
        <a:bodyPr/>
        <a:lstStyle/>
        <a:p>
          <a:endParaRPr lang="en-US"/>
        </a:p>
      </dgm:t>
    </dgm:pt>
    <dgm:pt modelId="{87C70A7F-059D-414E-9474-8CA059974306}">
      <dgm:prSet/>
      <dgm:spPr/>
      <dgm:t>
        <a:bodyPr/>
        <a:lstStyle/>
        <a:p>
          <a:pPr>
            <a:defRPr cap="all"/>
          </a:pPr>
          <a:r>
            <a:rPr lang="fr-FR"/>
            <a:t>4 Médecins présent et disponible sur le service de 6h à 23h</a:t>
          </a:r>
          <a:endParaRPr lang="en-US"/>
        </a:p>
      </dgm:t>
    </dgm:pt>
    <dgm:pt modelId="{039BAF52-3233-4425-B04A-503691AA7223}" type="parTrans" cxnId="{CBA46A17-F7E0-4AE5-A176-F6D233B7D308}">
      <dgm:prSet/>
      <dgm:spPr/>
      <dgm:t>
        <a:bodyPr/>
        <a:lstStyle/>
        <a:p>
          <a:endParaRPr lang="en-US"/>
        </a:p>
      </dgm:t>
    </dgm:pt>
    <dgm:pt modelId="{B6A929D1-9517-491E-B52F-5611CF8816BC}" type="sibTrans" cxnId="{CBA46A17-F7E0-4AE5-A176-F6D233B7D308}">
      <dgm:prSet/>
      <dgm:spPr/>
      <dgm:t>
        <a:bodyPr/>
        <a:lstStyle/>
        <a:p>
          <a:endParaRPr lang="en-US"/>
        </a:p>
      </dgm:t>
    </dgm:pt>
    <dgm:pt modelId="{9D951F7D-B1DF-46CF-927C-4650C84C602F}">
      <dgm:prSet/>
      <dgm:spPr/>
      <dgm:t>
        <a:bodyPr/>
        <a:lstStyle/>
        <a:p>
          <a:pPr>
            <a:defRPr cap="all"/>
          </a:pPr>
          <a:r>
            <a:rPr lang="fr-FR" dirty="0"/>
            <a:t>3 Secrétaires de 7h à 21h </a:t>
          </a:r>
          <a:endParaRPr lang="en-US" dirty="0"/>
        </a:p>
      </dgm:t>
    </dgm:pt>
    <dgm:pt modelId="{5E352E46-8525-42BC-BB9D-C01AAEEDCBEA}" type="parTrans" cxnId="{FF2AC83A-D169-4E6D-916E-4F46F989DA7F}">
      <dgm:prSet/>
      <dgm:spPr/>
      <dgm:t>
        <a:bodyPr/>
        <a:lstStyle/>
        <a:p>
          <a:endParaRPr lang="en-US"/>
        </a:p>
      </dgm:t>
    </dgm:pt>
    <dgm:pt modelId="{AD7AC4FD-6D93-4853-9781-53082D12831A}" type="sibTrans" cxnId="{FF2AC83A-D169-4E6D-916E-4F46F989DA7F}">
      <dgm:prSet/>
      <dgm:spPr/>
      <dgm:t>
        <a:bodyPr/>
        <a:lstStyle/>
        <a:p>
          <a:endParaRPr lang="en-US"/>
        </a:p>
      </dgm:t>
    </dgm:pt>
    <dgm:pt modelId="{3CD5496B-22C6-415F-9437-0B9D24DF897A}" type="pres">
      <dgm:prSet presAssocID="{98ABA813-0ECB-4ADC-A45F-2F025AEC9B2F}" presName="root" presStyleCnt="0">
        <dgm:presLayoutVars>
          <dgm:dir/>
          <dgm:resizeHandles val="exact"/>
        </dgm:presLayoutVars>
      </dgm:prSet>
      <dgm:spPr/>
    </dgm:pt>
    <dgm:pt modelId="{9B8F225D-9F72-439F-8A79-367A781159F5}" type="pres">
      <dgm:prSet presAssocID="{59D0BC7C-8410-4752-A32B-26452E748FFA}" presName="compNode" presStyleCnt="0"/>
      <dgm:spPr/>
    </dgm:pt>
    <dgm:pt modelId="{4E12A9A9-9EA0-495C-B629-3D48FACC2DB4}" type="pres">
      <dgm:prSet presAssocID="{59D0BC7C-8410-4752-A32B-26452E748FFA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083C8C2-D1A2-4143-B9FA-98028AAEEC06}" type="pres">
      <dgm:prSet presAssocID="{59D0BC7C-8410-4752-A32B-26452E748FF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57BE70A7-7C07-489E-935A-E653CFD75BD6}" type="pres">
      <dgm:prSet presAssocID="{59D0BC7C-8410-4752-A32B-26452E748FFA}" presName="spaceRect" presStyleCnt="0"/>
      <dgm:spPr/>
    </dgm:pt>
    <dgm:pt modelId="{70EC7DF1-2B12-48FB-BF48-B6EC2D3B8B98}" type="pres">
      <dgm:prSet presAssocID="{59D0BC7C-8410-4752-A32B-26452E748FFA}" presName="textRect" presStyleLbl="revTx" presStyleIdx="0" presStyleCnt="5">
        <dgm:presLayoutVars>
          <dgm:chMax val="1"/>
          <dgm:chPref val="1"/>
        </dgm:presLayoutVars>
      </dgm:prSet>
      <dgm:spPr/>
    </dgm:pt>
    <dgm:pt modelId="{E89B3FC5-4D47-4A7E-A848-2B7643A96DC6}" type="pres">
      <dgm:prSet presAssocID="{F5A549B9-17E7-44EF-BA42-C5C8DEF9839A}" presName="sibTrans" presStyleCnt="0"/>
      <dgm:spPr/>
    </dgm:pt>
    <dgm:pt modelId="{0C02B5B7-9FF8-4C57-860E-9054088B0B75}" type="pres">
      <dgm:prSet presAssocID="{76C9C458-0F56-44D9-AEF8-C012B7FB9FAA}" presName="compNode" presStyleCnt="0"/>
      <dgm:spPr/>
    </dgm:pt>
    <dgm:pt modelId="{23DF40FE-89F3-4F8D-AEF7-B2025B57FE84}" type="pres">
      <dgm:prSet presAssocID="{76C9C458-0F56-44D9-AEF8-C012B7FB9FAA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4AAA775-41E6-4D64-9F4D-020605F49BC5}" type="pres">
      <dgm:prSet presAssocID="{76C9C458-0F56-44D9-AEF8-C012B7FB9FA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01F8A543-DAC7-48EE-A72E-6C4FA9057E86}" type="pres">
      <dgm:prSet presAssocID="{76C9C458-0F56-44D9-AEF8-C012B7FB9FAA}" presName="spaceRect" presStyleCnt="0"/>
      <dgm:spPr/>
    </dgm:pt>
    <dgm:pt modelId="{B1826E3F-D834-4D7A-9A98-DCC966A7C77A}" type="pres">
      <dgm:prSet presAssocID="{76C9C458-0F56-44D9-AEF8-C012B7FB9FAA}" presName="textRect" presStyleLbl="revTx" presStyleIdx="1" presStyleCnt="5">
        <dgm:presLayoutVars>
          <dgm:chMax val="1"/>
          <dgm:chPref val="1"/>
        </dgm:presLayoutVars>
      </dgm:prSet>
      <dgm:spPr/>
    </dgm:pt>
    <dgm:pt modelId="{06CF4D5E-2C03-4BE9-A8DC-F0D2EF30F8C3}" type="pres">
      <dgm:prSet presAssocID="{61A12421-6643-4B45-8FA3-4B11B1BA7847}" presName="sibTrans" presStyleCnt="0"/>
      <dgm:spPr/>
    </dgm:pt>
    <dgm:pt modelId="{A18EC674-400C-406E-A984-E88988A421AC}" type="pres">
      <dgm:prSet presAssocID="{53182693-3357-4C65-8FA6-9918D612D829}" presName="compNode" presStyleCnt="0"/>
      <dgm:spPr/>
    </dgm:pt>
    <dgm:pt modelId="{0A2803F1-3B5D-4289-8CC1-B74FEC69ABCB}" type="pres">
      <dgm:prSet presAssocID="{53182693-3357-4C65-8FA6-9918D612D829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  <a:solidFill>
          <a:schemeClr val="accent4">
            <a:lumMod val="60000"/>
            <a:lumOff val="40000"/>
          </a:schemeClr>
        </a:solidFill>
      </dgm:spPr>
    </dgm:pt>
    <dgm:pt modelId="{F850C3E1-1BF1-4AD9-B8C6-10F581CF7297}" type="pres">
      <dgm:prSet presAssocID="{53182693-3357-4C65-8FA6-9918D612D82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738CF0F9-24E4-40B0-A045-CF73AB157274}" type="pres">
      <dgm:prSet presAssocID="{53182693-3357-4C65-8FA6-9918D612D829}" presName="spaceRect" presStyleCnt="0"/>
      <dgm:spPr/>
    </dgm:pt>
    <dgm:pt modelId="{CDA8F821-CA65-4E94-A3D4-FDF6E3C96E77}" type="pres">
      <dgm:prSet presAssocID="{53182693-3357-4C65-8FA6-9918D612D829}" presName="textRect" presStyleLbl="revTx" presStyleIdx="2" presStyleCnt="5">
        <dgm:presLayoutVars>
          <dgm:chMax val="1"/>
          <dgm:chPref val="1"/>
        </dgm:presLayoutVars>
      </dgm:prSet>
      <dgm:spPr/>
    </dgm:pt>
    <dgm:pt modelId="{F83FC038-D626-4318-ABC6-DE565FB7AC14}" type="pres">
      <dgm:prSet presAssocID="{516C7F8C-3CFC-44F9-B53D-6513571ECBBE}" presName="sibTrans" presStyleCnt="0"/>
      <dgm:spPr/>
    </dgm:pt>
    <dgm:pt modelId="{7E06CCD6-D160-4F8B-9AB3-FDF65CA5608D}" type="pres">
      <dgm:prSet presAssocID="{87C70A7F-059D-414E-9474-8CA059974306}" presName="compNode" presStyleCnt="0"/>
      <dgm:spPr/>
    </dgm:pt>
    <dgm:pt modelId="{6A9C3298-424E-4570-8FB8-0A8217798D3A}" type="pres">
      <dgm:prSet presAssocID="{87C70A7F-059D-414E-9474-8CA059974306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48BB4A1-3A75-4F7E-ADDB-2E514D2B36BA}" type="pres">
      <dgm:prSet presAssocID="{87C70A7F-059D-414E-9474-8CA05997430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27068B6D-A776-4DA0-96D9-784F8E15E9C7}" type="pres">
      <dgm:prSet presAssocID="{87C70A7F-059D-414E-9474-8CA059974306}" presName="spaceRect" presStyleCnt="0"/>
      <dgm:spPr/>
    </dgm:pt>
    <dgm:pt modelId="{39823BAD-FCFA-4A7C-A968-5279E9B2A52B}" type="pres">
      <dgm:prSet presAssocID="{87C70A7F-059D-414E-9474-8CA059974306}" presName="textRect" presStyleLbl="revTx" presStyleIdx="3" presStyleCnt="5">
        <dgm:presLayoutVars>
          <dgm:chMax val="1"/>
          <dgm:chPref val="1"/>
        </dgm:presLayoutVars>
      </dgm:prSet>
      <dgm:spPr/>
    </dgm:pt>
    <dgm:pt modelId="{0DE5DA96-9547-4DB4-B0D0-3F3EF7464BB7}" type="pres">
      <dgm:prSet presAssocID="{B6A929D1-9517-491E-B52F-5611CF8816BC}" presName="sibTrans" presStyleCnt="0"/>
      <dgm:spPr/>
    </dgm:pt>
    <dgm:pt modelId="{826F2977-A3F1-4FCB-AAC9-D8C9AEBF9521}" type="pres">
      <dgm:prSet presAssocID="{9D951F7D-B1DF-46CF-927C-4650C84C602F}" presName="compNode" presStyleCnt="0"/>
      <dgm:spPr/>
    </dgm:pt>
    <dgm:pt modelId="{E615CB42-9441-4BA4-8C67-72D614918FE0}" type="pres">
      <dgm:prSet presAssocID="{9D951F7D-B1DF-46CF-927C-4650C84C602F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46A17B5B-C42A-4338-9EA7-5EF76019F6AC}" type="pres">
      <dgm:prSet presAssocID="{9D951F7D-B1DF-46CF-927C-4650C84C602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4D3766EE-ECA5-4C74-96CA-7E363456FBB6}" type="pres">
      <dgm:prSet presAssocID="{9D951F7D-B1DF-46CF-927C-4650C84C602F}" presName="spaceRect" presStyleCnt="0"/>
      <dgm:spPr/>
    </dgm:pt>
    <dgm:pt modelId="{0A41F373-F96D-4A56-BDF1-5B1EF479D59E}" type="pres">
      <dgm:prSet presAssocID="{9D951F7D-B1DF-46CF-927C-4650C84C602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81B6C0E-69A0-45EA-AA8F-E603344A64B1}" srcId="{98ABA813-0ECB-4ADC-A45F-2F025AEC9B2F}" destId="{53182693-3357-4C65-8FA6-9918D612D829}" srcOrd="2" destOrd="0" parTransId="{D7621E50-9680-4FF6-92A5-5F1F40E269FD}" sibTransId="{516C7F8C-3CFC-44F9-B53D-6513571ECBBE}"/>
    <dgm:cxn modelId="{CBA46A17-F7E0-4AE5-A176-F6D233B7D308}" srcId="{98ABA813-0ECB-4ADC-A45F-2F025AEC9B2F}" destId="{87C70A7F-059D-414E-9474-8CA059974306}" srcOrd="3" destOrd="0" parTransId="{039BAF52-3233-4425-B04A-503691AA7223}" sibTransId="{B6A929D1-9517-491E-B52F-5611CF8816BC}"/>
    <dgm:cxn modelId="{3C83502D-8310-4EDB-9DB2-0FDD55B9311F}" type="presOf" srcId="{59D0BC7C-8410-4752-A32B-26452E748FFA}" destId="{70EC7DF1-2B12-48FB-BF48-B6EC2D3B8B98}" srcOrd="0" destOrd="0" presId="urn:microsoft.com/office/officeart/2018/5/layout/IconLeafLabelList"/>
    <dgm:cxn modelId="{FF2AC83A-D169-4E6D-916E-4F46F989DA7F}" srcId="{98ABA813-0ECB-4ADC-A45F-2F025AEC9B2F}" destId="{9D951F7D-B1DF-46CF-927C-4650C84C602F}" srcOrd="4" destOrd="0" parTransId="{5E352E46-8525-42BC-BB9D-C01AAEEDCBEA}" sibTransId="{AD7AC4FD-6D93-4853-9781-53082D12831A}"/>
    <dgm:cxn modelId="{1E5C0477-2F83-495A-ACD2-E3E78CA42BF3}" type="presOf" srcId="{9D951F7D-B1DF-46CF-927C-4650C84C602F}" destId="{0A41F373-F96D-4A56-BDF1-5B1EF479D59E}" srcOrd="0" destOrd="0" presId="urn:microsoft.com/office/officeart/2018/5/layout/IconLeafLabelList"/>
    <dgm:cxn modelId="{E35CF999-46A0-4CB8-83C0-2270BE4369B8}" srcId="{98ABA813-0ECB-4ADC-A45F-2F025AEC9B2F}" destId="{76C9C458-0F56-44D9-AEF8-C012B7FB9FAA}" srcOrd="1" destOrd="0" parTransId="{B9B50C75-E402-4058-BA04-1C084335D6CF}" sibTransId="{61A12421-6643-4B45-8FA3-4B11B1BA7847}"/>
    <dgm:cxn modelId="{B8E301A5-B678-4550-86C4-E9DF964C6BEB}" type="presOf" srcId="{87C70A7F-059D-414E-9474-8CA059974306}" destId="{39823BAD-FCFA-4A7C-A968-5279E9B2A52B}" srcOrd="0" destOrd="0" presId="urn:microsoft.com/office/officeart/2018/5/layout/IconLeafLabelList"/>
    <dgm:cxn modelId="{23D466B7-16AD-4D7C-8265-B399C2060679}" srcId="{98ABA813-0ECB-4ADC-A45F-2F025AEC9B2F}" destId="{59D0BC7C-8410-4752-A32B-26452E748FFA}" srcOrd="0" destOrd="0" parTransId="{027AB1A1-6019-4685-9B41-E72269A00F48}" sibTransId="{F5A549B9-17E7-44EF-BA42-C5C8DEF9839A}"/>
    <dgm:cxn modelId="{E6784DD6-4832-4D85-9AEA-C3A4F2486772}" type="presOf" srcId="{76C9C458-0F56-44D9-AEF8-C012B7FB9FAA}" destId="{B1826E3F-D834-4D7A-9A98-DCC966A7C77A}" srcOrd="0" destOrd="0" presId="urn:microsoft.com/office/officeart/2018/5/layout/IconLeafLabelList"/>
    <dgm:cxn modelId="{AC480FE1-9FB5-451D-8310-D3E511EB50C5}" type="presOf" srcId="{98ABA813-0ECB-4ADC-A45F-2F025AEC9B2F}" destId="{3CD5496B-22C6-415F-9437-0B9D24DF897A}" srcOrd="0" destOrd="0" presId="urn:microsoft.com/office/officeart/2018/5/layout/IconLeafLabelList"/>
    <dgm:cxn modelId="{3FB74FF1-D364-4424-AF64-86A0EED1ADC7}" type="presOf" srcId="{53182693-3357-4C65-8FA6-9918D612D829}" destId="{CDA8F821-CA65-4E94-A3D4-FDF6E3C96E77}" srcOrd="0" destOrd="0" presId="urn:microsoft.com/office/officeart/2018/5/layout/IconLeafLabelList"/>
    <dgm:cxn modelId="{89F21D0D-D785-470B-B757-60BA5E94B41E}" type="presParOf" srcId="{3CD5496B-22C6-415F-9437-0B9D24DF897A}" destId="{9B8F225D-9F72-439F-8A79-367A781159F5}" srcOrd="0" destOrd="0" presId="urn:microsoft.com/office/officeart/2018/5/layout/IconLeafLabelList"/>
    <dgm:cxn modelId="{FDADBD8B-7743-4007-9503-380DA0C2BFFE}" type="presParOf" srcId="{9B8F225D-9F72-439F-8A79-367A781159F5}" destId="{4E12A9A9-9EA0-495C-B629-3D48FACC2DB4}" srcOrd="0" destOrd="0" presId="urn:microsoft.com/office/officeart/2018/5/layout/IconLeafLabelList"/>
    <dgm:cxn modelId="{D1F936E3-6F40-4875-98C4-D99101FBD8A0}" type="presParOf" srcId="{9B8F225D-9F72-439F-8A79-367A781159F5}" destId="{E083C8C2-D1A2-4143-B9FA-98028AAEEC06}" srcOrd="1" destOrd="0" presId="urn:microsoft.com/office/officeart/2018/5/layout/IconLeafLabelList"/>
    <dgm:cxn modelId="{19D2F82A-5A5E-42B8-8B87-DDA581073FDF}" type="presParOf" srcId="{9B8F225D-9F72-439F-8A79-367A781159F5}" destId="{57BE70A7-7C07-489E-935A-E653CFD75BD6}" srcOrd="2" destOrd="0" presId="urn:microsoft.com/office/officeart/2018/5/layout/IconLeafLabelList"/>
    <dgm:cxn modelId="{8642CBCD-FBEF-4EE4-BE53-3C159EC215A2}" type="presParOf" srcId="{9B8F225D-9F72-439F-8A79-367A781159F5}" destId="{70EC7DF1-2B12-48FB-BF48-B6EC2D3B8B98}" srcOrd="3" destOrd="0" presId="urn:microsoft.com/office/officeart/2018/5/layout/IconLeafLabelList"/>
    <dgm:cxn modelId="{473B65DD-6F80-4A98-BA43-90EB0A5E477F}" type="presParOf" srcId="{3CD5496B-22C6-415F-9437-0B9D24DF897A}" destId="{E89B3FC5-4D47-4A7E-A848-2B7643A96DC6}" srcOrd="1" destOrd="0" presId="urn:microsoft.com/office/officeart/2018/5/layout/IconLeafLabelList"/>
    <dgm:cxn modelId="{10545DBB-5DB3-468E-A69D-4BDFD3C17DB1}" type="presParOf" srcId="{3CD5496B-22C6-415F-9437-0B9D24DF897A}" destId="{0C02B5B7-9FF8-4C57-860E-9054088B0B75}" srcOrd="2" destOrd="0" presId="urn:microsoft.com/office/officeart/2018/5/layout/IconLeafLabelList"/>
    <dgm:cxn modelId="{1524ADF8-0673-4DCF-A07B-BAB51D589C0E}" type="presParOf" srcId="{0C02B5B7-9FF8-4C57-860E-9054088B0B75}" destId="{23DF40FE-89F3-4F8D-AEF7-B2025B57FE84}" srcOrd="0" destOrd="0" presId="urn:microsoft.com/office/officeart/2018/5/layout/IconLeafLabelList"/>
    <dgm:cxn modelId="{B50625FA-119B-467B-8755-1171B05FEE7B}" type="presParOf" srcId="{0C02B5B7-9FF8-4C57-860E-9054088B0B75}" destId="{64AAA775-41E6-4D64-9F4D-020605F49BC5}" srcOrd="1" destOrd="0" presId="urn:microsoft.com/office/officeart/2018/5/layout/IconLeafLabelList"/>
    <dgm:cxn modelId="{7684E934-AA6F-4B07-9D1C-5A9DB3E53C02}" type="presParOf" srcId="{0C02B5B7-9FF8-4C57-860E-9054088B0B75}" destId="{01F8A543-DAC7-48EE-A72E-6C4FA9057E86}" srcOrd="2" destOrd="0" presId="urn:microsoft.com/office/officeart/2018/5/layout/IconLeafLabelList"/>
    <dgm:cxn modelId="{22AFD32B-8A16-40EB-921D-FF935C925230}" type="presParOf" srcId="{0C02B5B7-9FF8-4C57-860E-9054088B0B75}" destId="{B1826E3F-D834-4D7A-9A98-DCC966A7C77A}" srcOrd="3" destOrd="0" presId="urn:microsoft.com/office/officeart/2018/5/layout/IconLeafLabelList"/>
    <dgm:cxn modelId="{636CD4B1-E860-4563-8114-3829FBB8F060}" type="presParOf" srcId="{3CD5496B-22C6-415F-9437-0B9D24DF897A}" destId="{06CF4D5E-2C03-4BE9-A8DC-F0D2EF30F8C3}" srcOrd="3" destOrd="0" presId="urn:microsoft.com/office/officeart/2018/5/layout/IconLeafLabelList"/>
    <dgm:cxn modelId="{BCC2642D-B881-4AEE-B5A1-D7435C7BECEC}" type="presParOf" srcId="{3CD5496B-22C6-415F-9437-0B9D24DF897A}" destId="{A18EC674-400C-406E-A984-E88988A421AC}" srcOrd="4" destOrd="0" presId="urn:microsoft.com/office/officeart/2018/5/layout/IconLeafLabelList"/>
    <dgm:cxn modelId="{7E6808D6-6270-4532-A4B1-4BFD87DA85A3}" type="presParOf" srcId="{A18EC674-400C-406E-A984-E88988A421AC}" destId="{0A2803F1-3B5D-4289-8CC1-B74FEC69ABCB}" srcOrd="0" destOrd="0" presId="urn:microsoft.com/office/officeart/2018/5/layout/IconLeafLabelList"/>
    <dgm:cxn modelId="{390664A2-5A83-4407-A94E-89AD5DA6CCD2}" type="presParOf" srcId="{A18EC674-400C-406E-A984-E88988A421AC}" destId="{F850C3E1-1BF1-4AD9-B8C6-10F581CF7297}" srcOrd="1" destOrd="0" presId="urn:microsoft.com/office/officeart/2018/5/layout/IconLeafLabelList"/>
    <dgm:cxn modelId="{AE64F2BD-9730-41B7-9526-24642890D444}" type="presParOf" srcId="{A18EC674-400C-406E-A984-E88988A421AC}" destId="{738CF0F9-24E4-40B0-A045-CF73AB157274}" srcOrd="2" destOrd="0" presId="urn:microsoft.com/office/officeart/2018/5/layout/IconLeafLabelList"/>
    <dgm:cxn modelId="{1EDB344D-8352-4B81-A3EE-91A01D3ED7E5}" type="presParOf" srcId="{A18EC674-400C-406E-A984-E88988A421AC}" destId="{CDA8F821-CA65-4E94-A3D4-FDF6E3C96E77}" srcOrd="3" destOrd="0" presId="urn:microsoft.com/office/officeart/2018/5/layout/IconLeafLabelList"/>
    <dgm:cxn modelId="{81F93B2B-76B0-4DC9-8419-680B6D937782}" type="presParOf" srcId="{3CD5496B-22C6-415F-9437-0B9D24DF897A}" destId="{F83FC038-D626-4318-ABC6-DE565FB7AC14}" srcOrd="5" destOrd="0" presId="urn:microsoft.com/office/officeart/2018/5/layout/IconLeafLabelList"/>
    <dgm:cxn modelId="{2B107AE0-15DB-4FB3-B0A8-48D93F95B177}" type="presParOf" srcId="{3CD5496B-22C6-415F-9437-0B9D24DF897A}" destId="{7E06CCD6-D160-4F8B-9AB3-FDF65CA5608D}" srcOrd="6" destOrd="0" presId="urn:microsoft.com/office/officeart/2018/5/layout/IconLeafLabelList"/>
    <dgm:cxn modelId="{25BF770E-081B-43EE-BB5B-29543B2701F4}" type="presParOf" srcId="{7E06CCD6-D160-4F8B-9AB3-FDF65CA5608D}" destId="{6A9C3298-424E-4570-8FB8-0A8217798D3A}" srcOrd="0" destOrd="0" presId="urn:microsoft.com/office/officeart/2018/5/layout/IconLeafLabelList"/>
    <dgm:cxn modelId="{8FEC83EA-9589-4AFC-A662-6C0AC655D27E}" type="presParOf" srcId="{7E06CCD6-D160-4F8B-9AB3-FDF65CA5608D}" destId="{148BB4A1-3A75-4F7E-ADDB-2E514D2B36BA}" srcOrd="1" destOrd="0" presId="urn:microsoft.com/office/officeart/2018/5/layout/IconLeafLabelList"/>
    <dgm:cxn modelId="{BE12F05D-EA7B-40FD-BA4C-6D0E28B4B3FA}" type="presParOf" srcId="{7E06CCD6-D160-4F8B-9AB3-FDF65CA5608D}" destId="{27068B6D-A776-4DA0-96D9-784F8E15E9C7}" srcOrd="2" destOrd="0" presId="urn:microsoft.com/office/officeart/2018/5/layout/IconLeafLabelList"/>
    <dgm:cxn modelId="{29C0834F-82E8-4AF7-B3C5-F8B09B20AE5A}" type="presParOf" srcId="{7E06CCD6-D160-4F8B-9AB3-FDF65CA5608D}" destId="{39823BAD-FCFA-4A7C-A968-5279E9B2A52B}" srcOrd="3" destOrd="0" presId="urn:microsoft.com/office/officeart/2018/5/layout/IconLeafLabelList"/>
    <dgm:cxn modelId="{C7F56643-3643-4C71-ADBB-4F098D6E5C98}" type="presParOf" srcId="{3CD5496B-22C6-415F-9437-0B9D24DF897A}" destId="{0DE5DA96-9547-4DB4-B0D0-3F3EF7464BB7}" srcOrd="7" destOrd="0" presId="urn:microsoft.com/office/officeart/2018/5/layout/IconLeafLabelList"/>
    <dgm:cxn modelId="{60CCD2D9-CAB3-474E-B474-2DD4871C4031}" type="presParOf" srcId="{3CD5496B-22C6-415F-9437-0B9D24DF897A}" destId="{826F2977-A3F1-4FCB-AAC9-D8C9AEBF9521}" srcOrd="8" destOrd="0" presId="urn:microsoft.com/office/officeart/2018/5/layout/IconLeafLabelList"/>
    <dgm:cxn modelId="{E98FCBE3-8E47-4C88-A9A4-638BDABC58DD}" type="presParOf" srcId="{826F2977-A3F1-4FCB-AAC9-D8C9AEBF9521}" destId="{E615CB42-9441-4BA4-8C67-72D614918FE0}" srcOrd="0" destOrd="0" presId="urn:microsoft.com/office/officeart/2018/5/layout/IconLeafLabelList"/>
    <dgm:cxn modelId="{D5D35AA7-53A0-4295-A84D-173AAA5B9447}" type="presParOf" srcId="{826F2977-A3F1-4FCB-AAC9-D8C9AEBF9521}" destId="{46A17B5B-C42A-4338-9EA7-5EF76019F6AC}" srcOrd="1" destOrd="0" presId="urn:microsoft.com/office/officeart/2018/5/layout/IconLeafLabelList"/>
    <dgm:cxn modelId="{DF57E45D-2978-443E-A3BF-14053952B12C}" type="presParOf" srcId="{826F2977-A3F1-4FCB-AAC9-D8C9AEBF9521}" destId="{4D3766EE-ECA5-4C74-96CA-7E363456FBB6}" srcOrd="2" destOrd="0" presId="urn:microsoft.com/office/officeart/2018/5/layout/IconLeafLabelList"/>
    <dgm:cxn modelId="{B35BC3AE-822A-4304-AC24-C971DCA28B43}" type="presParOf" srcId="{826F2977-A3F1-4FCB-AAC9-D8C9AEBF9521}" destId="{0A41F373-F96D-4A56-BDF1-5B1EF479D59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2A9A9-9EA0-495C-B629-3D48FACC2DB4}">
      <dsp:nvSpPr>
        <dsp:cNvPr id="0" name=""/>
        <dsp:cNvSpPr/>
      </dsp:nvSpPr>
      <dsp:spPr>
        <a:xfrm>
          <a:off x="350954" y="920135"/>
          <a:ext cx="1087277" cy="108727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3C8C2-D1A2-4143-B9FA-98028AAEEC06}">
      <dsp:nvSpPr>
        <dsp:cNvPr id="0" name=""/>
        <dsp:cNvSpPr/>
      </dsp:nvSpPr>
      <dsp:spPr>
        <a:xfrm>
          <a:off x="582669" y="1151850"/>
          <a:ext cx="623847" cy="6238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C7DF1-2B12-48FB-BF48-B6EC2D3B8B98}">
      <dsp:nvSpPr>
        <dsp:cNvPr id="0" name=""/>
        <dsp:cNvSpPr/>
      </dsp:nvSpPr>
      <dsp:spPr>
        <a:xfrm>
          <a:off x="3382" y="2346073"/>
          <a:ext cx="1782421" cy="71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500" kern="1200"/>
            <a:t>Une capacité de 13 patients hospitalisés </a:t>
          </a:r>
          <a:endParaRPr lang="en-US" sz="1500" kern="1200"/>
        </a:p>
      </dsp:txBody>
      <dsp:txXfrm>
        <a:off x="3382" y="2346073"/>
        <a:ext cx="1782421" cy="712968"/>
      </dsp:txXfrm>
    </dsp:sp>
    <dsp:sp modelId="{23DF40FE-89F3-4F8D-AEF7-B2025B57FE84}">
      <dsp:nvSpPr>
        <dsp:cNvPr id="0" name=""/>
        <dsp:cNvSpPr/>
      </dsp:nvSpPr>
      <dsp:spPr>
        <a:xfrm>
          <a:off x="2445300" y="920135"/>
          <a:ext cx="1087277" cy="108727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AA775-41E6-4D64-9F4D-020605F49BC5}">
      <dsp:nvSpPr>
        <dsp:cNvPr id="0" name=""/>
        <dsp:cNvSpPr/>
      </dsp:nvSpPr>
      <dsp:spPr>
        <a:xfrm>
          <a:off x="2677014" y="1151850"/>
          <a:ext cx="623847" cy="6238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26E3F-D834-4D7A-9A98-DCC966A7C77A}">
      <dsp:nvSpPr>
        <dsp:cNvPr id="0" name=""/>
        <dsp:cNvSpPr/>
      </dsp:nvSpPr>
      <dsp:spPr>
        <a:xfrm>
          <a:off x="2097727" y="2346073"/>
          <a:ext cx="1782421" cy="71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500" kern="1200"/>
            <a:t>1 IDE = 3 patients </a:t>
          </a:r>
          <a:endParaRPr lang="en-US" sz="1500" kern="1200"/>
        </a:p>
      </dsp:txBody>
      <dsp:txXfrm>
        <a:off x="2097727" y="2346073"/>
        <a:ext cx="1782421" cy="712968"/>
      </dsp:txXfrm>
    </dsp:sp>
    <dsp:sp modelId="{0A2803F1-3B5D-4289-8CC1-B74FEC69ABCB}">
      <dsp:nvSpPr>
        <dsp:cNvPr id="0" name=""/>
        <dsp:cNvSpPr/>
      </dsp:nvSpPr>
      <dsp:spPr>
        <a:xfrm>
          <a:off x="4539645" y="920135"/>
          <a:ext cx="1087277" cy="108727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0C3E1-1BF1-4AD9-B8C6-10F581CF7297}">
      <dsp:nvSpPr>
        <dsp:cNvPr id="0" name=""/>
        <dsp:cNvSpPr/>
      </dsp:nvSpPr>
      <dsp:spPr>
        <a:xfrm>
          <a:off x="4771360" y="1151850"/>
          <a:ext cx="623847" cy="6238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8F821-CA65-4E94-A3D4-FDF6E3C96E77}">
      <dsp:nvSpPr>
        <dsp:cNvPr id="0" name=""/>
        <dsp:cNvSpPr/>
      </dsp:nvSpPr>
      <dsp:spPr>
        <a:xfrm>
          <a:off x="4192073" y="2346073"/>
          <a:ext cx="1782421" cy="71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500" kern="1200" dirty="0">
              <a:solidFill>
                <a:schemeClr val="accent4">
                  <a:lumMod val="60000"/>
                  <a:lumOff val="40000"/>
                </a:schemeClr>
              </a:solidFill>
            </a:rPr>
            <a:t>1 AS = 4,5 patients </a:t>
          </a:r>
          <a:endParaRPr lang="en-US" sz="1500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4192073" y="2346073"/>
        <a:ext cx="1782421" cy="712968"/>
      </dsp:txXfrm>
    </dsp:sp>
    <dsp:sp modelId="{6A9C3298-424E-4570-8FB8-0A8217798D3A}">
      <dsp:nvSpPr>
        <dsp:cNvPr id="0" name=""/>
        <dsp:cNvSpPr/>
      </dsp:nvSpPr>
      <dsp:spPr>
        <a:xfrm>
          <a:off x="6633991" y="920135"/>
          <a:ext cx="1087277" cy="1087277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BB4A1-3A75-4F7E-ADDB-2E514D2B36BA}">
      <dsp:nvSpPr>
        <dsp:cNvPr id="0" name=""/>
        <dsp:cNvSpPr/>
      </dsp:nvSpPr>
      <dsp:spPr>
        <a:xfrm>
          <a:off x="6865706" y="1151850"/>
          <a:ext cx="623847" cy="6238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23BAD-FCFA-4A7C-A968-5279E9B2A52B}">
      <dsp:nvSpPr>
        <dsp:cNvPr id="0" name=""/>
        <dsp:cNvSpPr/>
      </dsp:nvSpPr>
      <dsp:spPr>
        <a:xfrm>
          <a:off x="6286419" y="2346073"/>
          <a:ext cx="1782421" cy="71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500" kern="1200"/>
            <a:t>4 Médecins présent et disponible sur le service de 6h à 23h</a:t>
          </a:r>
          <a:endParaRPr lang="en-US" sz="1500" kern="1200"/>
        </a:p>
      </dsp:txBody>
      <dsp:txXfrm>
        <a:off x="6286419" y="2346073"/>
        <a:ext cx="1782421" cy="712968"/>
      </dsp:txXfrm>
    </dsp:sp>
    <dsp:sp modelId="{E615CB42-9441-4BA4-8C67-72D614918FE0}">
      <dsp:nvSpPr>
        <dsp:cNvPr id="0" name=""/>
        <dsp:cNvSpPr/>
      </dsp:nvSpPr>
      <dsp:spPr>
        <a:xfrm>
          <a:off x="8728337" y="920135"/>
          <a:ext cx="1087277" cy="1087277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17B5B-C42A-4338-9EA7-5EF76019F6AC}">
      <dsp:nvSpPr>
        <dsp:cNvPr id="0" name=""/>
        <dsp:cNvSpPr/>
      </dsp:nvSpPr>
      <dsp:spPr>
        <a:xfrm>
          <a:off x="8960052" y="1151850"/>
          <a:ext cx="623847" cy="6238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1F373-F96D-4A56-BDF1-5B1EF479D59E}">
      <dsp:nvSpPr>
        <dsp:cNvPr id="0" name=""/>
        <dsp:cNvSpPr/>
      </dsp:nvSpPr>
      <dsp:spPr>
        <a:xfrm>
          <a:off x="8380764" y="2346073"/>
          <a:ext cx="1782421" cy="71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500" kern="1200" dirty="0"/>
            <a:t>3 Secrétaires de 7h à 21h </a:t>
          </a:r>
          <a:endParaRPr lang="en-US" sz="1500" kern="1200" dirty="0"/>
        </a:p>
      </dsp:txBody>
      <dsp:txXfrm>
        <a:off x="8380764" y="2346073"/>
        <a:ext cx="1782421" cy="712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comments" Target="../comments/commen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campinchi13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14D83-9B13-40EC-BA89-CA6D60EEF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018" y="-85318"/>
            <a:ext cx="8791575" cy="970048"/>
          </a:xfrm>
        </p:spPr>
        <p:txBody>
          <a:bodyPr/>
          <a:lstStyle/>
          <a:p>
            <a:pPr algn="ctr"/>
            <a:r>
              <a:rPr lang="fr-FR" dirty="0"/>
              <a:t>Barn 3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626CBF-4E7E-4B87-9783-9F791FDBE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017" y="609190"/>
            <a:ext cx="8791575" cy="1655762"/>
          </a:xfrm>
        </p:spPr>
        <p:txBody>
          <a:bodyPr/>
          <a:lstStyle/>
          <a:p>
            <a:pPr algn="ctr"/>
            <a:r>
              <a:rPr lang="fr-FR" dirty="0"/>
              <a:t>(Service </a:t>
            </a:r>
            <a:r>
              <a:rPr lang="fr-FR" dirty="0" err="1"/>
              <a:t>d’oncopédiatrIE</a:t>
            </a:r>
            <a:r>
              <a:rPr lang="fr-FR" dirty="0"/>
              <a:t> en suède)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6D5F7C-3F46-492F-8330-B24AE017A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775" y="1469962"/>
            <a:ext cx="2857500" cy="2857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674B22-2D03-49D4-BB7F-B4909DBD9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0" y="5707684"/>
            <a:ext cx="3981450" cy="1143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2CDE79-7BCF-45F5-B72C-507E0138D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8000"/>
            <a:ext cx="5701801" cy="57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11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E9657-A83B-4652-B23E-C930F464A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Chambre </a:t>
            </a:r>
            <a:r>
              <a:rPr lang="fr-FR" dirty="0" err="1"/>
              <a:t>entree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 descr="Une image contenant intérieur, assis, petit, pièce&#10;&#10;Description générée automatiquement">
            <a:extLst>
              <a:ext uri="{FF2B5EF4-FFF2-40B4-BE49-F238E27FC236}">
                <a16:creationId xmlns:a16="http://schemas.microsoft.com/office/drawing/2014/main" id="{E6A635E4-7375-4B5B-A99A-24ED9C1B6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799" y="1597337"/>
            <a:ext cx="3725228" cy="5049843"/>
          </a:xfrm>
        </p:spPr>
      </p:pic>
      <p:pic>
        <p:nvPicPr>
          <p:cNvPr id="7" name="Image 6" descr="Une image contenant intérieur, assis, blanc, petit&#10;&#10;Description générée automatiquement">
            <a:extLst>
              <a:ext uri="{FF2B5EF4-FFF2-40B4-BE49-F238E27FC236}">
                <a16:creationId xmlns:a16="http://schemas.microsoft.com/office/drawing/2014/main" id="{64E8B54E-7AA3-4D76-999C-773EE08D2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59" y="1597337"/>
            <a:ext cx="3235802" cy="51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BFD1C-4A7D-41AA-8DFA-738E9D6B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529" y="64845"/>
            <a:ext cx="9905998" cy="1478570"/>
          </a:xfrm>
        </p:spPr>
        <p:txBody>
          <a:bodyPr/>
          <a:lstStyle/>
          <a:p>
            <a:r>
              <a:rPr lang="fr-FR" dirty="0"/>
              <a:t>Chambre </a:t>
            </a:r>
          </a:p>
        </p:txBody>
      </p:sp>
      <p:pic>
        <p:nvPicPr>
          <p:cNvPr id="4" name="video chambre">
            <a:hlinkClick r:id="" action="ppaction://media"/>
            <a:extLst>
              <a:ext uri="{FF2B5EF4-FFF2-40B4-BE49-F238E27FC236}">
                <a16:creationId xmlns:a16="http://schemas.microsoft.com/office/drawing/2014/main" id="{CD47E2BA-3B7C-4A75-B39B-61EE120108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905" y="330432"/>
            <a:ext cx="5756834" cy="6197136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4A155-D5DF-4FCA-BA46-7A69F6F78E2C}"/>
              </a:ext>
            </a:extLst>
          </p:cNvPr>
          <p:cNvSpPr txBox="1"/>
          <p:nvPr/>
        </p:nvSpPr>
        <p:spPr>
          <a:xfrm>
            <a:off x="612396" y="1911833"/>
            <a:ext cx="46157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25m^2</a:t>
            </a:r>
          </a:p>
          <a:p>
            <a:pPr marL="285750" indent="-285750">
              <a:buFontTx/>
              <a:buChar char="-"/>
            </a:pPr>
            <a:r>
              <a:rPr lang="fr-FR" dirty="0"/>
              <a:t>Chambre seule uniquement ( le 2</a:t>
            </a:r>
            <a:r>
              <a:rPr lang="fr-FR" baseline="30000" dirty="0"/>
              <a:t>ème</a:t>
            </a:r>
            <a:r>
              <a:rPr lang="fr-FR" dirty="0"/>
              <a:t> lit est pour l’accompagnant , possibilité d’un 3</a:t>
            </a:r>
            <a:r>
              <a:rPr lang="fr-FR" baseline="30000" dirty="0"/>
              <a:t>ème</a:t>
            </a:r>
            <a:r>
              <a:rPr lang="fr-FR" dirty="0"/>
              <a:t> lit si les 2 parents souhaitent dormir à </a:t>
            </a:r>
            <a:r>
              <a:rPr lang="fr-FR" dirty="0" err="1"/>
              <a:t>l’hospital</a:t>
            </a:r>
            <a:r>
              <a:rPr lang="fr-FR" dirty="0"/>
              <a:t>) </a:t>
            </a:r>
          </a:p>
          <a:p>
            <a:pPr marL="285750" indent="-285750">
              <a:buFontTx/>
              <a:buChar char="-"/>
            </a:pPr>
            <a:r>
              <a:rPr lang="fr-FR" dirty="0"/>
              <a:t>Chambre décorée ( les pingouins ), les enfants ont la possibilités de la décorer avec desseins , peluches.. </a:t>
            </a:r>
          </a:p>
          <a:p>
            <a:pPr marL="285750" indent="-285750">
              <a:buFontTx/>
              <a:buChar char="-"/>
            </a:pPr>
            <a:r>
              <a:rPr lang="fr-FR" dirty="0"/>
              <a:t>Le patient est toujours sur le 1</a:t>
            </a:r>
            <a:r>
              <a:rPr lang="fr-FR" baseline="30000" dirty="0"/>
              <a:t>er</a:t>
            </a:r>
            <a:r>
              <a:rPr lang="fr-FR" dirty="0"/>
              <a:t> lit , car le plus proche , présence de prise d’oxygène et de vide</a:t>
            </a:r>
          </a:p>
          <a:p>
            <a:pPr marL="285750" indent="-285750">
              <a:buFontTx/>
              <a:buChar char="-"/>
            </a:pPr>
            <a:r>
              <a:rPr lang="fr-FR" dirty="0"/>
              <a:t>Ecran compris dans la chambre , pas de forfait ! </a:t>
            </a:r>
          </a:p>
          <a:p>
            <a:pPr marL="285750" indent="-285750">
              <a:buFontTx/>
              <a:buChar char="-"/>
            </a:pPr>
            <a:r>
              <a:rPr lang="fr-FR" dirty="0"/>
              <a:t>Tarif journalier : 8 euros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05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135CE-64E4-41E7-9889-1897E0346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333" y="-306042"/>
            <a:ext cx="9905998" cy="1478570"/>
          </a:xfrm>
        </p:spPr>
        <p:txBody>
          <a:bodyPr/>
          <a:lstStyle/>
          <a:p>
            <a:r>
              <a:rPr lang="fr-FR" dirty="0"/>
              <a:t>Chambre </a:t>
            </a:r>
          </a:p>
        </p:txBody>
      </p:sp>
      <p:pic>
        <p:nvPicPr>
          <p:cNvPr id="5" name="Espace réservé du contenu 4" descr="Une image contenant intérieur, lit, chambre à coucher, pièce&#10;&#10;Description générée automatiquement">
            <a:extLst>
              <a:ext uri="{FF2B5EF4-FFF2-40B4-BE49-F238E27FC236}">
                <a16:creationId xmlns:a16="http://schemas.microsoft.com/office/drawing/2014/main" id="{AA6B2292-5038-4DAA-824D-9CB98383C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762" y="914400"/>
            <a:ext cx="10205154" cy="5740400"/>
          </a:xfrm>
        </p:spPr>
      </p:pic>
    </p:spTree>
    <p:extLst>
      <p:ext uri="{BB962C8B-B14F-4D97-AF65-F5344CB8AC3E}">
        <p14:creationId xmlns:p14="http://schemas.microsoft.com/office/powerpoint/2010/main" val="191807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D2226-5449-46B4-9BA9-128CC65A5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692" y="73234"/>
            <a:ext cx="9905998" cy="1478570"/>
          </a:xfrm>
        </p:spPr>
        <p:txBody>
          <a:bodyPr/>
          <a:lstStyle/>
          <a:p>
            <a:r>
              <a:rPr lang="fr-FR" dirty="0"/>
              <a:t>Chambre </a:t>
            </a:r>
            <a:br>
              <a:rPr lang="fr-FR" dirty="0"/>
            </a:br>
            <a:r>
              <a:rPr lang="fr-FR" dirty="0"/>
              <a:t>( salle de bain ) </a:t>
            </a:r>
          </a:p>
        </p:txBody>
      </p:sp>
      <p:pic>
        <p:nvPicPr>
          <p:cNvPr id="4" name="video salle de bain">
            <a:hlinkClick r:id="" action="ppaction://media"/>
            <a:extLst>
              <a:ext uri="{FF2B5EF4-FFF2-40B4-BE49-F238E27FC236}">
                <a16:creationId xmlns:a16="http://schemas.microsoft.com/office/drawing/2014/main" id="{7B3A5135-ADEE-443E-A374-40FDBA24B9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1430" y="486033"/>
            <a:ext cx="5113489" cy="6063766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1DA19B9-6C03-41B2-B735-6BE1D44DA812}"/>
              </a:ext>
            </a:extLst>
          </p:cNvPr>
          <p:cNvSpPr txBox="1"/>
          <p:nvPr/>
        </p:nvSpPr>
        <p:spPr>
          <a:xfrm>
            <a:off x="830357" y="1671256"/>
            <a:ext cx="41693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Présence d’auto-laveur ( rend possible de nettoyer pistolet , bassin , bassine immédiatement après utilisation sans avoir sortir de la chambre ) </a:t>
            </a:r>
          </a:p>
          <a:p>
            <a:pPr marL="285750" indent="-285750">
              <a:buFontTx/>
              <a:buChar char="-"/>
            </a:pPr>
            <a:r>
              <a:rPr lang="fr-FR" dirty="0"/>
              <a:t>D’une balance pour quantifier la diurèse</a:t>
            </a:r>
          </a:p>
          <a:p>
            <a:pPr marL="285750" indent="-285750">
              <a:buFontTx/>
              <a:buChar char="-"/>
            </a:pPr>
            <a:r>
              <a:rPr lang="fr-FR" dirty="0"/>
              <a:t>Gants , tablier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=&gt; Dans une idée de participation des soins , les parents sont « formés » s’ils le souhaitent , sur la quantification de diurèse , la lecture de bandelettes urinaires . Dans les cas où leur enfant recevrait des chimiothérapies , ils reçoivent aussi une formations sur comment se protéger ( gants bleu ) </a:t>
            </a:r>
          </a:p>
        </p:txBody>
      </p:sp>
    </p:spTree>
    <p:extLst>
      <p:ext uri="{BB962C8B-B14F-4D97-AF65-F5344CB8AC3E}">
        <p14:creationId xmlns:p14="http://schemas.microsoft.com/office/powerpoint/2010/main" val="29426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BC41E-3461-4804-A7B2-49007C157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Salle de bain </a:t>
            </a:r>
          </a:p>
        </p:txBody>
      </p:sp>
      <p:pic>
        <p:nvPicPr>
          <p:cNvPr id="5" name="Espace réservé du contenu 4" descr="Une image contenant intérieur, table, évier, miroir&#10;&#10;Description générée automatiquement">
            <a:extLst>
              <a:ext uri="{FF2B5EF4-FFF2-40B4-BE49-F238E27FC236}">
                <a16:creationId xmlns:a16="http://schemas.microsoft.com/office/drawing/2014/main" id="{CF534B1E-B73C-47BA-8300-1F376A0C0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0066" y="1698045"/>
            <a:ext cx="3117454" cy="4934694"/>
          </a:xfrm>
        </p:spPr>
      </p:pic>
      <p:pic>
        <p:nvPicPr>
          <p:cNvPr id="7" name="Image 6" descr="Une image contenant intérieur, objet, évier, table&#10;&#10;Description générée automatiquement">
            <a:extLst>
              <a:ext uri="{FF2B5EF4-FFF2-40B4-BE49-F238E27FC236}">
                <a16:creationId xmlns:a16="http://schemas.microsoft.com/office/drawing/2014/main" id="{F6076286-FB06-47E4-AD40-36BFDCED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865" y="1654602"/>
            <a:ext cx="3780494" cy="5021580"/>
          </a:xfrm>
          <a:prstGeom prst="rect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45BA77C5-5EDF-4571-B0DE-51FA4F6DE518}"/>
              </a:ext>
            </a:extLst>
          </p:cNvPr>
          <p:cNvSpPr/>
          <p:nvPr/>
        </p:nvSpPr>
        <p:spPr>
          <a:xfrm>
            <a:off x="9127221" y="3429000"/>
            <a:ext cx="662731" cy="74662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9F2BCFFA-DF42-45FD-B1F1-1F1A59C9E76F}"/>
              </a:ext>
            </a:extLst>
          </p:cNvPr>
          <p:cNvSpPr/>
          <p:nvPr/>
        </p:nvSpPr>
        <p:spPr>
          <a:xfrm>
            <a:off x="8330268" y="1654602"/>
            <a:ext cx="654341" cy="7782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CC02284A-9742-45F2-B133-EC9B2B11C1B7}"/>
              </a:ext>
            </a:extLst>
          </p:cNvPr>
          <p:cNvSpPr/>
          <p:nvPr/>
        </p:nvSpPr>
        <p:spPr>
          <a:xfrm>
            <a:off x="7100865" y="3632433"/>
            <a:ext cx="662731" cy="7466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06D09646-8C53-41C3-A34F-AAE34DE5D683}"/>
              </a:ext>
            </a:extLst>
          </p:cNvPr>
          <p:cNvSpPr/>
          <p:nvPr/>
        </p:nvSpPr>
        <p:spPr>
          <a:xfrm>
            <a:off x="2541864" y="1698045"/>
            <a:ext cx="503340" cy="6173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22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8F0C6-88AF-454C-B002-09597802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673" y="-119713"/>
            <a:ext cx="9905998" cy="1478570"/>
          </a:xfrm>
        </p:spPr>
        <p:txBody>
          <a:bodyPr/>
          <a:lstStyle/>
          <a:p>
            <a:r>
              <a:rPr lang="fr-FR" dirty="0"/>
              <a:t>Réfectoire </a:t>
            </a:r>
            <a:br>
              <a:rPr lang="fr-FR" dirty="0"/>
            </a:br>
            <a:endParaRPr lang="fr-FR" dirty="0"/>
          </a:p>
        </p:txBody>
      </p:sp>
      <p:pic>
        <p:nvPicPr>
          <p:cNvPr id="4" name="video-refectoire">
            <a:hlinkClick r:id="" action="ppaction://media"/>
            <a:extLst>
              <a:ext uri="{FF2B5EF4-FFF2-40B4-BE49-F238E27FC236}">
                <a16:creationId xmlns:a16="http://schemas.microsoft.com/office/drawing/2014/main" id="{436E96BD-458C-428A-94F7-74AD2DFBB4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9664" y="74141"/>
            <a:ext cx="6317007" cy="6351870"/>
          </a:xfrm>
        </p:spPr>
      </p:pic>
      <p:pic>
        <p:nvPicPr>
          <p:cNvPr id="6" name="Image 5" descr="Une image contenant plancher, intérieur, table, chaise&#10;&#10;Description générée automatiquement">
            <a:extLst>
              <a:ext uri="{FF2B5EF4-FFF2-40B4-BE49-F238E27FC236}">
                <a16:creationId xmlns:a16="http://schemas.microsoft.com/office/drawing/2014/main" id="{6C3829B4-37CB-4171-A6F2-42603A863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29" y="770820"/>
            <a:ext cx="5549534" cy="31216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AA3B99E-227C-48E9-B1C4-95AA14FF987E}"/>
              </a:ext>
            </a:extLst>
          </p:cNvPr>
          <p:cNvSpPr txBox="1"/>
          <p:nvPr/>
        </p:nvSpPr>
        <p:spPr>
          <a:xfrm>
            <a:off x="1182847" y="4009938"/>
            <a:ext cx="4482015" cy="2077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Ici pas de « plateau repas » livré à 11h et 18h. Une des AS se détache lors des repas et est responsable du SELF. Pas de plateau livré en chambre ( sauf si épuisé, isolé…) , l’enfant vient et choisit ce qu’il souhaite manger . Le réfectoire est disposé de tel sorte à ce que les enfants puissent passer du temps ensemble .</a:t>
            </a:r>
          </a:p>
        </p:txBody>
      </p:sp>
    </p:spTree>
    <p:extLst>
      <p:ext uri="{BB962C8B-B14F-4D97-AF65-F5344CB8AC3E}">
        <p14:creationId xmlns:p14="http://schemas.microsoft.com/office/powerpoint/2010/main" val="260496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B1C6FC3-0FE6-4434-9E4B-EAFBA0A70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9156B579-F859-47C9-8CE6-6AA5A6D2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D373606-D644-43C0-8B02-C662AABC3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F91339-3F26-4B01-8848-0F6E5575A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427B1D67-3EFB-4795-BC0A-61BC061C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571FBAA-7DDE-485C-BF13-85E6632D7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C3516AC-3270-4ABA-A2BC-E8F32B8A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F5FA18A4-61A5-473D-AEC7-9E909F8C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C22DBFE3-3815-4E85-8A6B-9A077122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2F02F6C-35B9-40A1-ADD1-036A80BCF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B5C332AB-BA01-4BBD-A363-4F5835545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E313214-2528-4C88-8226-BB2A2E13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DF892018-DF6D-48D5-8AB7-5957595B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93A850A7-4500-4CC7-A5FD-A1FA7993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FACAA825-3475-43C7-ADCE-DB6FAADA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00451685-350B-4B89-A512-13A23216B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04A404C7-A995-4BE4-8673-CA014AE11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0E534A8D-4535-4FED-B9CD-C0F0D6AF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F0A1DEDA-0C4E-4927-BFAF-02516CF53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B21E2F8B-1724-4328-B646-445DE4F1F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808DAA0B-E999-4DEC-BE7C-3F412C33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EBCE22A2-2EE0-4E15-8505-600937FE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4D772DD9-073C-47A0-ADB9-7D2CFAEC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5C0B35F2-7DE3-4A0C-8C50-DA08120AB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F14C7442-00C7-49C1-AE8A-A719816AD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7CA8A798-2044-4FD0-8CBC-178C1BD8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6F446AA7-D2E4-4DF2-BB12-AD2DCC8E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C00BD973-DDA6-4969-BFBC-2910297E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05C12429-8F61-4D99-8793-3146BA57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E461EF39-CD5C-4EB8-8D62-9E14932E6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3938A9D-031B-498C-AEE7-3D4A64AAD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765635E-E9CA-438E-9AA1-5D5EFD497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id="{21546E38-8BDD-49C3-B3AD-D4933FCBC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6D89E49E-3AB6-4DC0-91E7-92EF1C6A8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D1303FFC-7F2E-462B-B11D-86F3D81B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DE25E1F8-55DE-4DC5-81A4-37DA75E4E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CDED82A-A993-4523-9441-FCF49CB5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C1AFE111-B375-493C-A21D-134FCBDBC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037BF4E5-6D6E-482A-A24A-E320E1D0E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38214D87-DD5D-4691-BF55-F27072701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6D3FBDE6-C313-4C44-B971-B34635468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F528E702-4734-4CAB-97C7-737D868F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id="{88136305-A716-46EA-A45F-7787C694F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4187204B-C8DD-44A6-AC1A-F21D18F66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Rectangle 45">
              <a:extLst>
                <a:ext uri="{FF2B5EF4-FFF2-40B4-BE49-F238E27FC236}">
                  <a16:creationId xmlns:a16="http://schemas.microsoft.com/office/drawing/2014/main" id="{6DD06B75-D598-40D9-B8BF-9721316E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E8D513EA-D2F2-4B72-8C9F-0F2ADA52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D147329-C850-46D8-9986-D14AC9140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5573F0D3-BA73-4060-8D3B-07BEC55F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5323672F-2475-40AC-8C0F-6CD7324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id="{7B0EF5E8-887B-446C-9459-0707ECE3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29BE4652-0F1E-4519-8787-62EBB3D87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4A268FBD-6879-416B-8AB0-73BF7363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3D986CF2-B129-4550-A27B-8C82C9CA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E340F934-32AF-4C03-9AFD-1D54DF4C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0D58128A-77AD-4168-874A-4CADD56CC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1AA9BAAA-B13C-4A0A-BDED-AF91E061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9FC52BEC-DF15-46FD-9B22-B3CF0A3F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95ACC0BA-E65B-447A-B0FE-80BCFF4C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13EFA32-789E-49CC-8EEB-621B3247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3534" y="-384782"/>
            <a:ext cx="2948240" cy="1478570"/>
          </a:xfrm>
        </p:spPr>
        <p:txBody>
          <a:bodyPr>
            <a:normAutofit/>
          </a:bodyPr>
          <a:lstStyle/>
          <a:p>
            <a:r>
              <a:rPr lang="fr-FR" sz="3200" dirty="0"/>
              <a:t>Réfectoire </a:t>
            </a:r>
          </a:p>
        </p:txBody>
      </p:sp>
      <p:pic>
        <p:nvPicPr>
          <p:cNvPr id="5" name="Espace réservé du contenu 4" descr="Une image contenant intérieur, plafond, pièce, fenêtre&#10;&#10;Description générée automatiquement">
            <a:extLst>
              <a:ext uri="{FF2B5EF4-FFF2-40B4-BE49-F238E27FC236}">
                <a16:creationId xmlns:a16="http://schemas.microsoft.com/office/drawing/2014/main" id="{E007D92D-67C4-44E4-8AB4-0826C59F4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91" r="-2" b="3995"/>
          <a:stretch/>
        </p:blipFill>
        <p:spPr>
          <a:xfrm>
            <a:off x="-5597" y="1"/>
            <a:ext cx="7558541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7" name="Image 6" descr="Une image contenant intérieur, pièce, table, vivant&#10;&#10;Description générée automatiquement">
            <a:extLst>
              <a:ext uri="{FF2B5EF4-FFF2-40B4-BE49-F238E27FC236}">
                <a16:creationId xmlns:a16="http://schemas.microsoft.com/office/drawing/2014/main" id="{A383A0BE-D117-44C4-B982-AAB0859CEA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3" r="-2" b="18748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9" name="Espace réservé du contenu 8" descr="Une image contenant intérieur, plancher, bâtiment, pièce&#10;&#10;Description générée automatiquement">
            <a:extLst>
              <a:ext uri="{FF2B5EF4-FFF2-40B4-BE49-F238E27FC236}">
                <a16:creationId xmlns:a16="http://schemas.microsoft.com/office/drawing/2014/main" id="{4702AC61-8BDD-4824-A961-4014715A9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26005" y="817563"/>
            <a:ext cx="3755483" cy="5865135"/>
          </a:xfr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9CECD47-BAAC-4DB7-9799-B92EA5BD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2B5FFEC-000D-4A6E-A8E7-0549AD40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6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90077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F6C41-C058-45FB-9E1A-2FB203A0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248" y="-253607"/>
            <a:ext cx="9905998" cy="1478570"/>
          </a:xfrm>
        </p:spPr>
        <p:txBody>
          <a:bodyPr/>
          <a:lstStyle/>
          <a:p>
            <a:r>
              <a:rPr lang="fr-FR" dirty="0"/>
              <a:t>Cuisine </a:t>
            </a:r>
          </a:p>
        </p:txBody>
      </p:sp>
      <p:pic>
        <p:nvPicPr>
          <p:cNvPr id="5" name="Espace réservé du contenu 4" descr="Une image contenant intérieur, armoire, cuisine, réfrigérateur&#10;&#10;Description générée automatiquement">
            <a:extLst>
              <a:ext uri="{FF2B5EF4-FFF2-40B4-BE49-F238E27FC236}">
                <a16:creationId xmlns:a16="http://schemas.microsoft.com/office/drawing/2014/main" id="{21AE564E-4486-4F1D-97B2-A2B496444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1002" y="653126"/>
            <a:ext cx="3793507" cy="6056602"/>
          </a:xfrm>
        </p:spPr>
      </p:pic>
      <p:pic>
        <p:nvPicPr>
          <p:cNvPr id="7" name="Image 6" descr="Une image contenant intérieur, blanc, petit, assis&#10;&#10;Description générée automatiquement">
            <a:extLst>
              <a:ext uri="{FF2B5EF4-FFF2-40B4-BE49-F238E27FC236}">
                <a16:creationId xmlns:a16="http://schemas.microsoft.com/office/drawing/2014/main" id="{6E1388DD-58FB-45C0-BB6D-F878D741D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560" y="618518"/>
            <a:ext cx="3352800" cy="6172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C523B8B-3A87-4C5B-8F26-4505E825160E}"/>
              </a:ext>
            </a:extLst>
          </p:cNvPr>
          <p:cNvSpPr txBox="1"/>
          <p:nvPr/>
        </p:nvSpPr>
        <p:spPr>
          <a:xfrm>
            <a:off x="1106367" y="881408"/>
            <a:ext cx="195463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Les congélateurs que vous pouvez observer contiennent des plats tout prêt , à passer au micro-onde . </a:t>
            </a:r>
          </a:p>
          <a:p>
            <a:r>
              <a:rPr lang="fr-FR" dirty="0"/>
              <a:t>- BEAUCOUP plus de choix qu’en France </a:t>
            </a:r>
          </a:p>
          <a:p>
            <a:r>
              <a:rPr lang="fr-FR" dirty="0"/>
              <a:t>- Possibilité pour les patients de venir manger quand bon leurs sembles.</a:t>
            </a:r>
          </a:p>
          <a:p>
            <a:r>
              <a:rPr lang="fr-FR" dirty="0"/>
              <a:t>- Pas d’horaire précise , système de sonnettes qui nous alertes que quelqu’un attend devant la cuisine</a:t>
            </a:r>
          </a:p>
        </p:txBody>
      </p:sp>
    </p:spTree>
    <p:extLst>
      <p:ext uri="{BB962C8B-B14F-4D97-AF65-F5344CB8AC3E}">
        <p14:creationId xmlns:p14="http://schemas.microsoft.com/office/powerpoint/2010/main" val="1184641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46AE2-1398-4865-BC36-C325A3B28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561" y="-285722"/>
            <a:ext cx="9905998" cy="1478570"/>
          </a:xfrm>
        </p:spPr>
        <p:txBody>
          <a:bodyPr/>
          <a:lstStyle/>
          <a:p>
            <a:r>
              <a:rPr lang="fr-FR" dirty="0"/>
              <a:t>Salle détente </a:t>
            </a:r>
          </a:p>
        </p:txBody>
      </p:sp>
      <p:pic>
        <p:nvPicPr>
          <p:cNvPr id="5" name="Espace réservé du contenu 4" descr="Une image contenant intérieur, vivant, pièce, fenêtre&#10;&#10;Description générée automatiquement">
            <a:extLst>
              <a:ext uri="{FF2B5EF4-FFF2-40B4-BE49-F238E27FC236}">
                <a16:creationId xmlns:a16="http://schemas.microsoft.com/office/drawing/2014/main" id="{0F00ADF6-B0AF-4403-A26A-DB04E833D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5955"/>
            <a:ext cx="4999236" cy="2829215"/>
          </a:xfrm>
        </p:spPr>
      </p:pic>
      <p:pic>
        <p:nvPicPr>
          <p:cNvPr id="7" name="Image 6" descr="Une image contenant intérieur, table, chaise, fenêtre&#10;&#10;Description générée automatiquement">
            <a:extLst>
              <a:ext uri="{FF2B5EF4-FFF2-40B4-BE49-F238E27FC236}">
                <a16:creationId xmlns:a16="http://schemas.microsoft.com/office/drawing/2014/main" id="{64B76B86-B0A2-48A4-A37C-851FB30FC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60" y="0"/>
            <a:ext cx="6228080" cy="3503295"/>
          </a:xfrm>
          <a:prstGeom prst="rect">
            <a:avLst/>
          </a:prstGeom>
        </p:spPr>
      </p:pic>
      <p:pic>
        <p:nvPicPr>
          <p:cNvPr id="9" name="Image 8" descr="Une image contenant intérieur, pièce, fenêtre, chaise&#10;&#10;Description générée automatiquement">
            <a:extLst>
              <a:ext uri="{FF2B5EF4-FFF2-40B4-BE49-F238E27FC236}">
                <a16:creationId xmlns:a16="http://schemas.microsoft.com/office/drawing/2014/main" id="{2367841B-0D1E-4D54-AB33-C1098F4E0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7307"/>
            <a:ext cx="5725677" cy="3220693"/>
          </a:xfrm>
          <a:prstGeom prst="rect">
            <a:avLst/>
          </a:prstGeom>
        </p:spPr>
      </p:pic>
      <p:pic>
        <p:nvPicPr>
          <p:cNvPr id="11" name="Image 10" descr="Une image contenant intérieur, table, pièce, vivant&#10;&#10;Description générée automatiquement">
            <a:extLst>
              <a:ext uri="{FF2B5EF4-FFF2-40B4-BE49-F238E27FC236}">
                <a16:creationId xmlns:a16="http://schemas.microsoft.com/office/drawing/2014/main" id="{0A71207C-64B8-4B63-B716-213B99D31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560" y="3637307"/>
            <a:ext cx="5725678" cy="32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7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2FA3A-0DF5-493D-9EE7-1A49B4AD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51" y="0"/>
            <a:ext cx="9905998" cy="1478570"/>
          </a:xfrm>
        </p:spPr>
        <p:txBody>
          <a:bodyPr/>
          <a:lstStyle/>
          <a:p>
            <a:r>
              <a:rPr lang="fr-FR" dirty="0"/>
              <a:t>Salle de soins </a:t>
            </a:r>
          </a:p>
        </p:txBody>
      </p:sp>
      <p:pic>
        <p:nvPicPr>
          <p:cNvPr id="4" name="video-salle de soins">
            <a:hlinkClick r:id="" action="ppaction://media"/>
            <a:extLst>
              <a:ext uri="{FF2B5EF4-FFF2-40B4-BE49-F238E27FC236}">
                <a16:creationId xmlns:a16="http://schemas.microsoft.com/office/drawing/2014/main" id="{FBB00776-D449-4A39-844A-2C78F9C098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8736" y="191961"/>
            <a:ext cx="5338118" cy="647407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68290B-3228-4E03-BBAF-4A68C9EC9EB4}"/>
              </a:ext>
            </a:extLst>
          </p:cNvPr>
          <p:cNvSpPr txBox="1"/>
          <p:nvPr/>
        </p:nvSpPr>
        <p:spPr>
          <a:xfrm>
            <a:off x="931025" y="1080655"/>
            <a:ext cx="433093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SOINS EFFRAYANT ( à réévaluer selon chaque patient ) , DOULOUREUX, en chambre. </a:t>
            </a:r>
          </a:p>
          <a:p>
            <a:r>
              <a:rPr lang="fr-FR" dirty="0"/>
              <a:t>Ex: Gripper un PAC , Réfection de pansement , pose de SC ou IV … </a:t>
            </a:r>
          </a:p>
          <a:p>
            <a:r>
              <a:rPr lang="fr-FR" dirty="0"/>
              <a:t>Tout se passe dans la salle de soins , sauf si le patient demande à rester dans sa chambre . </a:t>
            </a:r>
          </a:p>
          <a:p>
            <a:r>
              <a:rPr lang="fr-FR" dirty="0"/>
              <a:t>Dans la salle de soins vous trouverez tout le nécessaire pour réaliser vos soins . Mais aussi des moyens de détourner l’attention de l’enfant , des moyens de se détendre ( gaz hilarant ) </a:t>
            </a:r>
          </a:p>
          <a:p>
            <a:r>
              <a:rPr lang="fr-FR" dirty="0"/>
              <a:t>A la fin de chaque soins , féliciter l’enfant , il a fait un super travail , il est super courageux … et il a le droit à un petit cadeau avant de sortir de la pièce ( voiture, stylos , petit carnet , animaux en plastique, petite peluche ;.. ) </a:t>
            </a:r>
          </a:p>
        </p:txBody>
      </p:sp>
    </p:spTree>
    <p:extLst>
      <p:ext uri="{BB962C8B-B14F-4D97-AF65-F5344CB8AC3E}">
        <p14:creationId xmlns:p14="http://schemas.microsoft.com/office/powerpoint/2010/main" val="1441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B1803-CD58-4D29-AEE0-3A28E656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351852"/>
            <a:ext cx="9905998" cy="1478570"/>
          </a:xfrm>
        </p:spPr>
        <p:txBody>
          <a:bodyPr/>
          <a:lstStyle/>
          <a:p>
            <a:r>
              <a:rPr lang="fr-FR" dirty="0"/>
              <a:t>Introduction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1D4C50-3F6F-4952-9789-E2E82C487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640084"/>
            <a:ext cx="10156370" cy="649550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J’ai eu l’opportunité de réalisé mon stage de S5 ( 10 semaines ) en suède au sein d’une unité d’oncopédiatrie . A travers ce diaporama je retrace toutes les choses que j’ai trouvé extraordinaire durant ces 10 semaines </a:t>
            </a:r>
          </a:p>
          <a:p>
            <a:r>
              <a:rPr lang="fr-FR" dirty="0"/>
              <a:t>La majorité des patients accueillis au sein de cette unité étaient atteint de pathologie nécessitant plusieurs mois d’hospitalisation . J’ai voulu aussi vous montrer ce que font les membres de l’équipe pour le patient et ses parents puissent se recréer un monde à eux . </a:t>
            </a:r>
          </a:p>
          <a:p>
            <a:r>
              <a:rPr lang="fr-FR" dirty="0"/>
              <a:t>L’unité que je présente à la particularité de réaliser le suivit des patients en détachant une IDE et une AS pour ouvrir un secteur d’hospitalisation de jour au sein de l’unité  </a:t>
            </a:r>
          </a:p>
          <a:p>
            <a:r>
              <a:rPr lang="fr-FR" dirty="0"/>
              <a:t>Enfin la prise en charge de l’étudiant infirmier est bienveillante , altruiste . L’ESI est perçu comme le soignant de demain . </a:t>
            </a:r>
          </a:p>
          <a:p>
            <a:r>
              <a:rPr lang="fr-FR" dirty="0"/>
              <a:t>Pour profiter pleinement du diaporama qui suit , penser à activer les vidéos présentes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550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C478F2-9E7D-4BD9-A94D-B779EA1F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Service HDJ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1341DC-E55C-4AD8-ADFB-EBBF33935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1 IDE + 1 AS </a:t>
            </a:r>
          </a:p>
          <a:p>
            <a:r>
              <a:rPr lang="fr-FR" dirty="0"/>
              <a:t>Service de suivi des patients une fois rentrés à domicile </a:t>
            </a:r>
          </a:p>
          <a:p>
            <a:r>
              <a:rPr lang="fr-FR" dirty="0"/>
              <a:t>Service de coordination soins palliatif </a:t>
            </a:r>
          </a:p>
          <a:p>
            <a:r>
              <a:rPr lang="fr-FR" dirty="0"/>
              <a:t>Annonce de diagnostic </a:t>
            </a:r>
          </a:p>
          <a:p>
            <a:r>
              <a:rPr lang="fr-FR" dirty="0"/>
              <a:t>Service de coordination avec les autres hôpitaux  </a:t>
            </a:r>
          </a:p>
          <a:p>
            <a:r>
              <a:rPr lang="fr-FR" dirty="0"/>
              <a:t>Chimiothérapie  </a:t>
            </a:r>
          </a:p>
          <a:p>
            <a:r>
              <a:rPr lang="fr-FR" dirty="0"/>
              <a:t>Traitement autre que la chimiothérapie , nécessitant une surveillance particulière ( certains fongicide , antibiothérapie ) </a:t>
            </a:r>
          </a:p>
        </p:txBody>
      </p:sp>
    </p:spTree>
    <p:extLst>
      <p:ext uri="{BB962C8B-B14F-4D97-AF65-F5344CB8AC3E}">
        <p14:creationId xmlns:p14="http://schemas.microsoft.com/office/powerpoint/2010/main" val="303670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33AF9F-B644-4A16-B994-A4419D81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Chambre (</a:t>
            </a:r>
            <a:r>
              <a:rPr lang="fr-FR" dirty="0" err="1"/>
              <a:t>hdj</a:t>
            </a:r>
            <a:r>
              <a:rPr lang="fr-FR" dirty="0"/>
              <a:t>) </a:t>
            </a:r>
          </a:p>
        </p:txBody>
      </p:sp>
      <p:pic>
        <p:nvPicPr>
          <p:cNvPr id="4" name="video chambre hdj">
            <a:hlinkClick r:id="" action="ppaction://media"/>
            <a:extLst>
              <a:ext uri="{FF2B5EF4-FFF2-40B4-BE49-F238E27FC236}">
                <a16:creationId xmlns:a16="http://schemas.microsoft.com/office/drawing/2014/main" id="{F18A17B8-2C9B-4645-AB91-BD60FFE7F7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8259" y="280086"/>
            <a:ext cx="6029151" cy="6343879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43AC77-5241-4E04-BD3D-4F48F5AFB722}"/>
              </a:ext>
            </a:extLst>
          </p:cNvPr>
          <p:cNvSpPr txBox="1"/>
          <p:nvPr/>
        </p:nvSpPr>
        <p:spPr>
          <a:xfrm>
            <a:off x="947651" y="1837112"/>
            <a:ext cx="39402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chambre particulière </a:t>
            </a:r>
          </a:p>
          <a:p>
            <a:r>
              <a:rPr lang="fr-FR" dirty="0"/>
              <a:t>Comporte tout les conforts d’une chambre particulière </a:t>
            </a:r>
          </a:p>
          <a:p>
            <a:r>
              <a:rPr lang="fr-FR" dirty="0"/>
              <a:t>En cas de réaction inattendue , ou de fatigue extrême ne permettant pas un retour à domicile , une chambre du service est en « stand by » , c’est-à-dire que la chambre n’est jamais occupé par des patients prévu , elle est disponible à n’importe qu’elle moment pour le patient de l’HDJ qui en aurait besoin </a:t>
            </a:r>
          </a:p>
        </p:txBody>
      </p:sp>
    </p:spTree>
    <p:extLst>
      <p:ext uri="{BB962C8B-B14F-4D97-AF65-F5344CB8AC3E}">
        <p14:creationId xmlns:p14="http://schemas.microsoft.com/office/powerpoint/2010/main" val="14888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2CF56A-B3B2-49E9-852D-137B5A86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51" y="420810"/>
            <a:ext cx="9905998" cy="1478570"/>
          </a:xfrm>
        </p:spPr>
        <p:txBody>
          <a:bodyPr/>
          <a:lstStyle/>
          <a:p>
            <a:r>
              <a:rPr lang="fr-FR" dirty="0"/>
              <a:t>Salle de soins HDJ</a:t>
            </a:r>
          </a:p>
        </p:txBody>
      </p:sp>
      <p:pic>
        <p:nvPicPr>
          <p:cNvPr id="4" name="video-sallle de soins HDJ">
            <a:hlinkClick r:id="" action="ppaction://media"/>
            <a:extLst>
              <a:ext uri="{FF2B5EF4-FFF2-40B4-BE49-F238E27FC236}">
                <a16:creationId xmlns:a16="http://schemas.microsoft.com/office/drawing/2014/main" id="{55F29D20-0F8A-452B-83A6-458F96BC8F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7849" y="725488"/>
            <a:ext cx="5059621" cy="589398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1472E7-2D7A-4972-B99A-9F6996B4A6C4}"/>
              </a:ext>
            </a:extLst>
          </p:cNvPr>
          <p:cNvSpPr txBox="1"/>
          <p:nvPr/>
        </p:nvSpPr>
        <p:spPr>
          <a:xfrm>
            <a:off x="844851" y="1778924"/>
            <a:ext cx="426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Même principe que la salle de soins du service </a:t>
            </a:r>
          </a:p>
        </p:txBody>
      </p:sp>
    </p:spTree>
    <p:extLst>
      <p:ext uri="{BB962C8B-B14F-4D97-AF65-F5344CB8AC3E}">
        <p14:creationId xmlns:p14="http://schemas.microsoft.com/office/powerpoint/2010/main" val="168549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B1B0A-E4AE-42A4-ACCD-A986355A5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09" y="-113001"/>
            <a:ext cx="9415751" cy="1077278"/>
          </a:xfrm>
        </p:spPr>
        <p:txBody>
          <a:bodyPr>
            <a:normAutofit fontScale="90000"/>
          </a:bodyPr>
          <a:lstStyle/>
          <a:p>
            <a:r>
              <a:rPr lang="fr-FR" dirty="0"/>
              <a:t>Les petits + du service ( cuisine parents, Salle de bain, Espace buanderie ) </a:t>
            </a:r>
          </a:p>
        </p:txBody>
      </p:sp>
      <p:pic>
        <p:nvPicPr>
          <p:cNvPr id="6" name="Espace réservé du contenu 5" descr="Une image contenant intérieur, armoire, cuisine, assis&#10;&#10;Description générée automatiquement">
            <a:extLst>
              <a:ext uri="{FF2B5EF4-FFF2-40B4-BE49-F238E27FC236}">
                <a16:creationId xmlns:a16="http://schemas.microsoft.com/office/drawing/2014/main" id="{BD4B7FDE-34D7-4AE5-9135-83649CA40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6405" y="874684"/>
            <a:ext cx="2951616" cy="489712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D2869E-3C77-4758-9062-303908A0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684"/>
            <a:ext cx="3514680" cy="48971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2C2CA3-3B18-4355-95EC-FA4664B4F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46" y="874684"/>
            <a:ext cx="4714668" cy="42062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2A9921B-8AE2-424F-B306-C8F74950086C}"/>
              </a:ext>
            </a:extLst>
          </p:cNvPr>
          <p:cNvSpPr txBox="1"/>
          <p:nvPr/>
        </p:nvSpPr>
        <p:spPr>
          <a:xfrm>
            <a:off x="1365856" y="5772122"/>
            <a:ext cx="961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Comme dit dans l’introduction , la majorité des patients viennent pour une durée d’hospitalisation longue , aussi certains aménagement permettent de se sentir un peu plus chez soit à l’hôpital : possibilité de manger des plats de la maison , d’avoir son linge propre ( pour les parents ) et un coin détente </a:t>
            </a:r>
          </a:p>
        </p:txBody>
      </p:sp>
    </p:spTree>
    <p:extLst>
      <p:ext uri="{BB962C8B-B14F-4D97-AF65-F5344CB8AC3E}">
        <p14:creationId xmlns:p14="http://schemas.microsoft.com/office/powerpoint/2010/main" val="2448719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3102C-5E31-46BB-94D7-1234C666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605" y="-196130"/>
            <a:ext cx="9905998" cy="1478570"/>
          </a:xfrm>
        </p:spPr>
        <p:txBody>
          <a:bodyPr/>
          <a:lstStyle/>
          <a:p>
            <a:r>
              <a:rPr lang="fr-FR" dirty="0"/>
              <a:t>Salle de repos soignant </a:t>
            </a:r>
          </a:p>
        </p:txBody>
      </p:sp>
      <p:pic>
        <p:nvPicPr>
          <p:cNvPr id="5" name="Espace réservé du contenu 4" descr="Une image contenant intérieur, table, fenêtre, pièce&#10;&#10;Description générée automatiquement">
            <a:extLst>
              <a:ext uri="{FF2B5EF4-FFF2-40B4-BE49-F238E27FC236}">
                <a16:creationId xmlns:a16="http://schemas.microsoft.com/office/drawing/2014/main" id="{706A889D-4FE5-4E4E-8D8C-09216C8B3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398" y="1282440"/>
            <a:ext cx="7018865" cy="394811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E469A7-893D-4FE1-907D-537E61E8B296}"/>
              </a:ext>
            </a:extLst>
          </p:cNvPr>
          <p:cNvSpPr txBox="1"/>
          <p:nvPr/>
        </p:nvSpPr>
        <p:spPr>
          <a:xfrm>
            <a:off x="2028305" y="5494713"/>
            <a:ext cx="7398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FIKA : temps sacré où l’on grignote un petit sandwich composé de fromage ,de jambon et d’un tranche de poivron le matin entre 9h et 10h , associé d’un café . L’après-midi ce temps sera plutôt partagé avec un roulé à la cannelle et un chocolat chaud </a:t>
            </a:r>
          </a:p>
        </p:txBody>
      </p:sp>
    </p:spTree>
    <p:extLst>
      <p:ext uri="{BB962C8B-B14F-4D97-AF65-F5344CB8AC3E}">
        <p14:creationId xmlns:p14="http://schemas.microsoft.com/office/powerpoint/2010/main" val="192697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D9A9A-47D5-499B-9B91-D2DF6B0D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365" y="-79751"/>
            <a:ext cx="9905998" cy="1478570"/>
          </a:xfrm>
        </p:spPr>
        <p:txBody>
          <a:bodyPr/>
          <a:lstStyle/>
          <a:p>
            <a:r>
              <a:rPr lang="fr-FR" dirty="0"/>
              <a:t>Casier </a:t>
            </a:r>
          </a:p>
        </p:txBody>
      </p:sp>
      <p:pic>
        <p:nvPicPr>
          <p:cNvPr id="5" name="Espace réservé du contenu 4" descr="Une image contenant intérieur, armoire, petit, jaune&#10;&#10;Description générée automatiquement">
            <a:extLst>
              <a:ext uri="{FF2B5EF4-FFF2-40B4-BE49-F238E27FC236}">
                <a16:creationId xmlns:a16="http://schemas.microsoft.com/office/drawing/2014/main" id="{D5B15F32-38F2-4F59-8390-FD09DEB95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342899"/>
            <a:ext cx="3352799" cy="6172201"/>
          </a:xfrm>
        </p:spPr>
      </p:pic>
      <p:pic>
        <p:nvPicPr>
          <p:cNvPr id="7" name="Image 6" descr="Une image contenant intérieur, armoire, petit, orange&#10;&#10;Description générée automatiquement">
            <a:extLst>
              <a:ext uri="{FF2B5EF4-FFF2-40B4-BE49-F238E27FC236}">
                <a16:creationId xmlns:a16="http://schemas.microsoft.com/office/drawing/2014/main" id="{E3DC75CE-3393-48EC-9A98-BEA20EFC1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483" y="342900"/>
            <a:ext cx="3352800" cy="6172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8A59465-2C50-406B-ABBA-7E005B5E3A2F}"/>
              </a:ext>
            </a:extLst>
          </p:cNvPr>
          <p:cNvSpPr txBox="1"/>
          <p:nvPr/>
        </p:nvSpPr>
        <p:spPr>
          <a:xfrm>
            <a:off x="1101434" y="764771"/>
            <a:ext cx="22361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suède pas question que l’étudiant se changer dans un placard . </a:t>
            </a:r>
          </a:p>
          <a:p>
            <a:r>
              <a:rPr lang="fr-FR" dirty="0"/>
              <a:t>En effet des casiers sont à disposition et une étiquette avec nom, prénom , service  sera apposée sur le casier choisit . Cela a été pour moi un des premiers acte qui nous font sentir comme membre de l’équipe </a:t>
            </a:r>
          </a:p>
          <a:p>
            <a:r>
              <a:rPr lang="fr-FR" dirty="0"/>
              <a:t>Nota bene : les petits trous présent , permettent à la neige de fondre et </a:t>
            </a:r>
            <a:r>
              <a:rPr lang="fr-FR" dirty="0" err="1"/>
              <a:t>dê</a:t>
            </a:r>
            <a:r>
              <a:rPr lang="fr-FR" dirty="0"/>
              <a:t> tomber dans les grilles d’évacuations présentes sous le casier</a:t>
            </a: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F04B1382-F480-4811-848A-ABCA25C621E1}"/>
              </a:ext>
            </a:extLst>
          </p:cNvPr>
          <p:cNvSpPr/>
          <p:nvPr/>
        </p:nvSpPr>
        <p:spPr>
          <a:xfrm>
            <a:off x="4796444" y="4754880"/>
            <a:ext cx="781396" cy="1022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753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60DF7C-BCF8-4D94-8101-098A1388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Tenue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7142B0-250C-4EF6-BC9F-C3FAFD5CD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J’ai oublié de prendre des photos !!!!!!!!!!!!!!!!!!!!!!!!!!!!!!!!!!!!!!!!!!!!!!</a:t>
            </a:r>
          </a:p>
          <a:p>
            <a:r>
              <a:rPr lang="fr-FR" dirty="0"/>
              <a:t>En bref , tenue identique pour tout les corps de métiers , on ne différencie pas un médecin d’une IDE . </a:t>
            </a:r>
          </a:p>
          <a:p>
            <a:r>
              <a:rPr lang="fr-FR" dirty="0"/>
              <a:t>Les tenues sont disponible dans des placards à côté des vestiaires qui s’ouvrent électroniquement sur présentation de notre bagne ( étudiant compris !  ) </a:t>
            </a:r>
          </a:p>
        </p:txBody>
      </p:sp>
    </p:spTree>
    <p:extLst>
      <p:ext uri="{BB962C8B-B14F-4D97-AF65-F5344CB8AC3E}">
        <p14:creationId xmlns:p14="http://schemas.microsoft.com/office/powerpoint/2010/main" val="1603393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DC46B-4909-4D5D-AACB-F6602A8A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1" y="-417802"/>
            <a:ext cx="9905998" cy="1478570"/>
          </a:xfrm>
        </p:spPr>
        <p:txBody>
          <a:bodyPr/>
          <a:lstStyle/>
          <a:p>
            <a:r>
              <a:rPr lang="fr-FR" dirty="0"/>
              <a:t>La suède c’est aussi ça !!!!!!!!!!</a:t>
            </a:r>
          </a:p>
        </p:txBody>
      </p:sp>
      <p:pic>
        <p:nvPicPr>
          <p:cNvPr id="5" name="Espace réservé du contenu 4" descr="Une image contenant personne, debout, intérieur, posant&#10;&#10;Description générée automatiquement">
            <a:extLst>
              <a:ext uri="{FF2B5EF4-FFF2-40B4-BE49-F238E27FC236}">
                <a16:creationId xmlns:a16="http://schemas.microsoft.com/office/drawing/2014/main" id="{930B2BEA-9D12-4D48-85C3-7F5D635DE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1120" y="0"/>
            <a:ext cx="3230880" cy="4307840"/>
          </a:xfrm>
        </p:spPr>
      </p:pic>
      <p:pic>
        <p:nvPicPr>
          <p:cNvPr id="7" name="Image 6" descr="Une image contenant personne, intérieur, femme, jeune&#10;&#10;Description générée automatiquement">
            <a:extLst>
              <a:ext uri="{FF2B5EF4-FFF2-40B4-BE49-F238E27FC236}">
                <a16:creationId xmlns:a16="http://schemas.microsoft.com/office/drawing/2014/main" id="{60139838-ADEF-43FB-9750-D5B6158E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80" y="593908"/>
            <a:ext cx="3393440" cy="4524587"/>
          </a:xfrm>
          <a:prstGeom prst="rect">
            <a:avLst/>
          </a:prstGeom>
        </p:spPr>
      </p:pic>
      <p:pic>
        <p:nvPicPr>
          <p:cNvPr id="9" name="Image 8" descr="Une image contenant extérieur, herbe, champ, broutant&#10;&#10;Description générée automatiquement">
            <a:extLst>
              <a:ext uri="{FF2B5EF4-FFF2-40B4-BE49-F238E27FC236}">
                <a16:creationId xmlns:a16="http://schemas.microsoft.com/office/drawing/2014/main" id="{C977CBC9-0880-49C9-A9EC-9727E73EF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86868"/>
            <a:ext cx="5561509" cy="4171132"/>
          </a:xfrm>
          <a:prstGeom prst="rect">
            <a:avLst/>
          </a:prstGeom>
        </p:spPr>
      </p:pic>
      <p:pic>
        <p:nvPicPr>
          <p:cNvPr id="11" name="Image 10" descr="Une image contenant bâtiment, extérieur, couvert, neige&#10;&#10;Description générée automatiquement">
            <a:extLst>
              <a:ext uri="{FF2B5EF4-FFF2-40B4-BE49-F238E27FC236}">
                <a16:creationId xmlns:a16="http://schemas.microsoft.com/office/drawing/2014/main" id="{047E9A8A-90D4-4D82-9DDF-65F3F0086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493000" y="2382520"/>
            <a:ext cx="2550160" cy="6400800"/>
          </a:xfrm>
          <a:prstGeom prst="rect">
            <a:avLst/>
          </a:prstGeom>
        </p:spPr>
      </p:pic>
      <p:pic>
        <p:nvPicPr>
          <p:cNvPr id="13" name="Image 12" descr="Une image contenant personne, homme, intérieur, regardant&#10;&#10;Description générée automatiquement">
            <a:extLst>
              <a:ext uri="{FF2B5EF4-FFF2-40B4-BE49-F238E27FC236}">
                <a16:creationId xmlns:a16="http://schemas.microsoft.com/office/drawing/2014/main" id="{86A3AB3F-D89D-4084-A730-2DDF923B6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19538" cy="2649582"/>
          </a:xfrm>
          <a:prstGeom prst="rect">
            <a:avLst/>
          </a:prstGeom>
        </p:spPr>
      </p:pic>
      <p:pic>
        <p:nvPicPr>
          <p:cNvPr id="15" name="Image 14" descr="Une image contenant personne, intérieur, petit, enfant&#10;&#10;Description générée automatiquement">
            <a:extLst>
              <a:ext uri="{FF2B5EF4-FFF2-40B4-BE49-F238E27FC236}">
                <a16:creationId xmlns:a16="http://schemas.microsoft.com/office/drawing/2014/main" id="{C025E1FE-7E0F-4011-8CED-9DD387EC3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562686" y="-349240"/>
            <a:ext cx="2055674" cy="39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00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B7B39B-32BE-4D15-B9F2-7D8D9FF2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43482"/>
            <a:ext cx="9905998" cy="1478570"/>
          </a:xfrm>
        </p:spPr>
        <p:txBody>
          <a:bodyPr/>
          <a:lstStyle/>
          <a:p>
            <a:r>
              <a:rPr lang="fr-FR" dirty="0"/>
              <a:t>Remerciements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8BFE65-8BA7-4D86-BBFC-EC7D8C08F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52" y="1142046"/>
            <a:ext cx="10491788" cy="5543234"/>
          </a:xfrm>
        </p:spPr>
        <p:txBody>
          <a:bodyPr>
            <a:normAutofit/>
          </a:bodyPr>
          <a:lstStyle/>
          <a:p>
            <a:r>
              <a:rPr lang="fr-FR" dirty="0"/>
              <a:t>A Madame </a:t>
            </a:r>
            <a:r>
              <a:rPr lang="fr-FR" dirty="0" err="1"/>
              <a:t>Bourène</a:t>
            </a:r>
            <a:r>
              <a:rPr lang="fr-FR" dirty="0"/>
              <a:t> , pour son accompagnement dans les démarches et sa présence </a:t>
            </a:r>
          </a:p>
          <a:p>
            <a:r>
              <a:rPr lang="fr-FR" dirty="0"/>
              <a:t>A Madame </a:t>
            </a:r>
            <a:r>
              <a:rPr lang="fr-FR" dirty="0" err="1"/>
              <a:t>Amania</a:t>
            </a:r>
            <a:r>
              <a:rPr lang="fr-FR" dirty="0"/>
              <a:t> , et Madame Bertrand qui nous ont accompagnées , fait mûrir, écouter à quasiment n’importe qu’elle heure !!!!! ( oui , oui vous avez gagné 2 enfants à charge durant ces 10 semaines ) </a:t>
            </a:r>
          </a:p>
          <a:p>
            <a:r>
              <a:rPr lang="fr-FR" dirty="0"/>
              <a:t>A Albus Dumbledore…. Pardon à Madame </a:t>
            </a:r>
            <a:r>
              <a:rPr lang="fr-FR" dirty="0" err="1"/>
              <a:t>Cecaldi</a:t>
            </a:r>
            <a:r>
              <a:rPr lang="fr-FR" dirty="0"/>
              <a:t> dont les judicieux conseils se sont toujours révélés utiles et instructifs </a:t>
            </a:r>
          </a:p>
          <a:p>
            <a:r>
              <a:rPr lang="fr-FR" dirty="0"/>
              <a:t>A Mesdames Boyer et </a:t>
            </a:r>
            <a:r>
              <a:rPr lang="fr-FR" dirty="0" err="1"/>
              <a:t>Giannino</a:t>
            </a:r>
            <a:r>
              <a:rPr lang="fr-FR" dirty="0"/>
              <a:t> , qui malgré 3000km ont continué à veiller à se que l’on s’inscrivent à la fac !!! ( oui, nous on avait oublié hein ) </a:t>
            </a:r>
          </a:p>
          <a:p>
            <a:r>
              <a:rPr lang="fr-FR" dirty="0"/>
              <a:t>Enfin notre promotion , et leur messages qui nous ont fait plus d’une fois rire et qui rendent le retour beaucoup plus sympa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522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C8F492-A3C9-4AB9-AA49-7EAC96FD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AA4E87-445F-45FA-8C95-9BB739A38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92236"/>
            <a:ext cx="9161917" cy="2273527"/>
          </a:xfrm>
        </p:spPr>
        <p:txBody>
          <a:bodyPr/>
          <a:lstStyle/>
          <a:p>
            <a:r>
              <a:rPr lang="fr-FR" dirty="0"/>
              <a:t>Si certains avaient des questions , vous trouverez ci-joint mon mail . Je ne promet pas de répondre dans l’heure , mais j’essayerai de répondre à tous . </a:t>
            </a:r>
          </a:p>
          <a:p>
            <a:r>
              <a:rPr lang="fr-FR" dirty="0">
                <a:hlinkClick r:id="rId2"/>
              </a:rPr>
              <a:t>campinchi13@gmail.com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986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270675-9512-4978-8583-36659256E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9847ECE-FFCF-403F-B397-BDD6AACB4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33" y="199069"/>
            <a:ext cx="9905998" cy="1478570"/>
          </a:xfrm>
        </p:spPr>
        <p:txBody>
          <a:bodyPr>
            <a:normAutofit/>
          </a:bodyPr>
          <a:lstStyle/>
          <a:p>
            <a:r>
              <a:rPr lang="fr-FR" dirty="0"/>
              <a:t>Le service  </a:t>
            </a:r>
          </a:p>
        </p:txBody>
      </p:sp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59198B56-9E77-43A8-8B25-1EA7FA5BB7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669751"/>
              </p:ext>
            </p:extLst>
          </p:nvPr>
        </p:nvGraphicFramePr>
        <p:xfrm>
          <a:off x="880844" y="1812022"/>
          <a:ext cx="10166569" cy="3979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734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A8558-E997-47A3-8F62-3096D287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métier d’IDE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87B584-F001-4053-B74F-F13CB27A6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fr-FR" dirty="0"/>
              <a:t>Journée de 9-10 H</a:t>
            </a:r>
          </a:p>
          <a:p>
            <a:pPr>
              <a:buFontTx/>
              <a:buChar char="-"/>
            </a:pPr>
            <a:r>
              <a:rPr lang="fr-FR" dirty="0"/>
              <a:t>Trois équipes qui travaillent ensemble ( 6h45-16h; 13h30-22h30; 21h-7h )</a:t>
            </a:r>
          </a:p>
          <a:p>
            <a:pPr>
              <a:buFontTx/>
              <a:buChar char="-"/>
            </a:pPr>
            <a:r>
              <a:rPr lang="fr-FR" dirty="0"/>
              <a:t>Secteur pris en charge composé de 1 à 3 patients selon la charge de travail </a:t>
            </a:r>
          </a:p>
          <a:p>
            <a:pPr>
              <a:buFontTx/>
              <a:buChar char="-"/>
            </a:pPr>
            <a:r>
              <a:rPr lang="fr-FR" dirty="0"/>
              <a:t>Salaire : 2200 euros net </a:t>
            </a:r>
          </a:p>
          <a:p>
            <a:pPr>
              <a:buFontTx/>
              <a:buChar char="-"/>
            </a:pPr>
            <a:r>
              <a:rPr lang="fr-FR" dirty="0"/>
              <a:t>En théorie 40 h semaine , mais non appliquées si rotation jour nuit </a:t>
            </a:r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524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5D4315-5B83-409E-A305-2E5DFBD1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métier d’as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AD6656-7544-4FB1-A98B-E0AF27A65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Journée de 10 H ( 7-17h ; 12h30-22h30) </a:t>
            </a:r>
          </a:p>
          <a:p>
            <a:r>
              <a:rPr lang="fr-FR" dirty="0"/>
              <a:t>2 équipes ; pas de nuit </a:t>
            </a:r>
          </a:p>
          <a:p>
            <a:r>
              <a:rPr lang="fr-FR" dirty="0"/>
              <a:t> Secteur de 2 à 5 patients </a:t>
            </a:r>
          </a:p>
          <a:p>
            <a:r>
              <a:rPr lang="fr-FR" dirty="0"/>
              <a:t>Salaire : 1700 net </a:t>
            </a:r>
          </a:p>
          <a:p>
            <a:r>
              <a:rPr lang="fr-FR" dirty="0"/>
              <a:t>Nb : 18 mois de formation ; possibilités de réaliser les prises de sang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91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A7A225-BCDD-4BC4-9D65-D99AA78D9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Journée Type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8C0C8B-BC84-4A23-B2D0-5D4DD0023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458" y="1828800"/>
            <a:ext cx="10023954" cy="396240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7h-7h45 : lecture des transmissions </a:t>
            </a:r>
          </a:p>
          <a:p>
            <a:r>
              <a:rPr lang="fr-FR" dirty="0"/>
              <a:t>7h45: Staff , présence de la totalité des médecins , kinés, AS, IDE, secrétaire..</a:t>
            </a:r>
          </a:p>
          <a:p>
            <a:r>
              <a:rPr lang="fr-FR" dirty="0"/>
              <a:t>8h30: Préparation + administration immédiate des médicaments pour un patient . Réitéré pour chaque patient </a:t>
            </a:r>
          </a:p>
          <a:p>
            <a:r>
              <a:rPr lang="fr-FR" dirty="0"/>
              <a:t>11h: Staff avec le médecins responsable des patients du secteur </a:t>
            </a:r>
          </a:p>
          <a:p>
            <a:r>
              <a:rPr lang="fr-FR" dirty="0"/>
              <a:t>9h – 14h : soins divers ( chimiothérapie , hydratation , pansements )</a:t>
            </a:r>
          </a:p>
          <a:p>
            <a:r>
              <a:rPr lang="fr-FR" dirty="0"/>
              <a:t>14-16h: transmissions aux équipes de l’après-midi , transmissions sur l’ordinateur de tout les actes réalisés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361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46224-C7DF-41B9-99D9-B497D271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306042"/>
            <a:ext cx="9905998" cy="1478570"/>
          </a:xfrm>
        </p:spPr>
        <p:txBody>
          <a:bodyPr/>
          <a:lstStyle/>
          <a:p>
            <a:r>
              <a:rPr lang="fr-FR" dirty="0"/>
              <a:t>Bureau IDE </a:t>
            </a:r>
          </a:p>
        </p:txBody>
      </p:sp>
      <p:pic>
        <p:nvPicPr>
          <p:cNvPr id="5" name="Espace réservé du contenu 4" descr="Une image contenant table, guichet, ordinateur, portable&#10;&#10;Description générée automatiquement">
            <a:extLst>
              <a:ext uri="{FF2B5EF4-FFF2-40B4-BE49-F238E27FC236}">
                <a16:creationId xmlns:a16="http://schemas.microsoft.com/office/drawing/2014/main" id="{33BBB44A-503A-48CB-9673-5165E8924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4978"/>
            <a:ext cx="6560433" cy="4349304"/>
          </a:xfrm>
        </p:spPr>
      </p:pic>
      <p:pic>
        <p:nvPicPr>
          <p:cNvPr id="4" name="Image 3" descr="Une image contenant intérieur, pièce, rayon, assis&#10;&#10;Description générée automatiquement">
            <a:extLst>
              <a:ext uri="{FF2B5EF4-FFF2-40B4-BE49-F238E27FC236}">
                <a16:creationId xmlns:a16="http://schemas.microsoft.com/office/drawing/2014/main" id="{CC1104C7-9770-4D05-A470-7B290F50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433" y="924978"/>
            <a:ext cx="5624882" cy="43493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896237-C617-4FF2-83BB-1AAF662E0DC7}"/>
              </a:ext>
            </a:extLst>
          </p:cNvPr>
          <p:cNvSpPr txBox="1"/>
          <p:nvPr/>
        </p:nvSpPr>
        <p:spPr>
          <a:xfrm>
            <a:off x="3330429" y="5536734"/>
            <a:ext cx="4647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Vous avez vu ?</a:t>
            </a:r>
          </a:p>
          <a:p>
            <a:r>
              <a:rPr lang="fr-FR" dirty="0"/>
              <a:t>Oui tout les membres de l’équipe ont un téléphone sur eux . Etudiants compris !!! 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45C5E9D-637C-4EE9-9DB6-613222A87482}"/>
              </a:ext>
            </a:extLst>
          </p:cNvPr>
          <p:cNvCxnSpPr/>
          <p:nvPr/>
        </p:nvCxnSpPr>
        <p:spPr>
          <a:xfrm flipH="1">
            <a:off x="7977930" y="1887523"/>
            <a:ext cx="327171" cy="578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AD3A31-B910-46EF-802D-A23D1F22699E}"/>
              </a:ext>
            </a:extLst>
          </p:cNvPr>
          <p:cNvCxnSpPr>
            <a:cxnSpLocks/>
          </p:cNvCxnSpPr>
          <p:nvPr/>
        </p:nvCxnSpPr>
        <p:spPr>
          <a:xfrm flipH="1">
            <a:off x="935551" y="1583718"/>
            <a:ext cx="121462" cy="68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EAFEF75-07C3-4FA8-BBD7-0787BC5DE8EC}"/>
              </a:ext>
            </a:extLst>
          </p:cNvPr>
          <p:cNvSpPr/>
          <p:nvPr/>
        </p:nvSpPr>
        <p:spPr>
          <a:xfrm>
            <a:off x="935551" y="1583718"/>
            <a:ext cx="207450" cy="68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A62A11-AD21-4DF5-8834-E930A1C46A46}"/>
              </a:ext>
            </a:extLst>
          </p:cNvPr>
          <p:cNvSpPr/>
          <p:nvPr/>
        </p:nvSpPr>
        <p:spPr>
          <a:xfrm>
            <a:off x="935551" y="1749400"/>
            <a:ext cx="207450" cy="68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E7C812B-ED74-49D9-9BFA-19D0155C3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3" y="2063821"/>
            <a:ext cx="231668" cy="853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7C4EF15-35C9-4D0A-A34C-41460B608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42" y="2195046"/>
            <a:ext cx="231668" cy="853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84CC2A-3EC9-4DEA-8BB5-0AA228FF7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79" y="2624698"/>
            <a:ext cx="231668" cy="853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457DCDD-1A0E-4348-95FC-D1D732D58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79" y="2957156"/>
            <a:ext cx="231668" cy="853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9F6FE7-310D-41BC-BA58-F3667B864E4A}"/>
              </a:ext>
            </a:extLst>
          </p:cNvPr>
          <p:cNvSpPr/>
          <p:nvPr/>
        </p:nvSpPr>
        <p:spPr>
          <a:xfrm rot="5400000">
            <a:off x="2592342" y="4140996"/>
            <a:ext cx="14517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5DD5497-C37E-426B-96C9-F6A1255C1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39886">
            <a:off x="2683293" y="4089921"/>
            <a:ext cx="231668" cy="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08F18-9737-44A8-8728-330D0370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transport du sang </a:t>
            </a:r>
          </a:p>
        </p:txBody>
      </p:sp>
      <p:pic>
        <p:nvPicPr>
          <p:cNvPr id="5" name="Espace réservé du contenu 4" descr="Une image contenant intérieur, armoire, réfrigérateur, cuisine&#10;&#10;Description générée automatiquement">
            <a:extLst>
              <a:ext uri="{FF2B5EF4-FFF2-40B4-BE49-F238E27FC236}">
                <a16:creationId xmlns:a16="http://schemas.microsoft.com/office/drawing/2014/main" id="{B2F68074-2467-4B3B-9571-677564BE3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8943" y="229215"/>
            <a:ext cx="4248468" cy="639957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0A50FA-7DA9-4B1C-A0EB-D9567466AECF}"/>
              </a:ext>
            </a:extLst>
          </p:cNvPr>
          <p:cNvSpPr txBox="1"/>
          <p:nvPr/>
        </p:nvSpPr>
        <p:spPr>
          <a:xfrm>
            <a:off x="1065402" y="1929467"/>
            <a:ext cx="54780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dirty="0"/>
              <a:t>En suède pas de limites horaires pour les bilans !! 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Possibilités d’envoyer tout nos bilans via ces tubes , et preuve de la bonne réception, le labo nous retournera le tube vide 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Très utile en pour les bilans urgents </a:t>
            </a:r>
          </a:p>
          <a:p>
            <a:pPr marL="285750" indent="-285750">
              <a:buFontTx/>
              <a:buChar char="-"/>
            </a:pPr>
            <a:endParaRPr lang="fr-FR" sz="2800" dirty="0"/>
          </a:p>
          <a:p>
            <a:pPr marL="285750" indent="-285750">
              <a:buFontTx/>
              <a:buChar char="-"/>
            </a:pPr>
            <a:r>
              <a:rPr lang="fr-FR" sz="2800" dirty="0"/>
              <a:t> C’est aussi par ces tubes que nous arrivent les poches de sang , de plaquettes </a:t>
            </a:r>
          </a:p>
        </p:txBody>
      </p:sp>
    </p:spTree>
    <p:extLst>
      <p:ext uri="{BB962C8B-B14F-4D97-AF65-F5344CB8AC3E}">
        <p14:creationId xmlns:p14="http://schemas.microsoft.com/office/powerpoint/2010/main" val="69414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6C44A-CF08-4205-BD6A-C1906CDF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Chambre </a:t>
            </a:r>
            <a:br>
              <a:rPr lang="fr-FR" dirty="0"/>
            </a:br>
            <a:r>
              <a:rPr lang="fr-FR" dirty="0"/>
              <a:t>(entrée)</a:t>
            </a:r>
          </a:p>
        </p:txBody>
      </p:sp>
      <p:pic>
        <p:nvPicPr>
          <p:cNvPr id="4" name="video SAS">
            <a:hlinkClick r:id="" action="ppaction://media"/>
            <a:extLst>
              <a:ext uri="{FF2B5EF4-FFF2-40B4-BE49-F238E27FC236}">
                <a16:creationId xmlns:a16="http://schemas.microsoft.com/office/drawing/2014/main" id="{57C468C6-BB72-44B0-8EE3-1688E278DA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7643" y="280645"/>
            <a:ext cx="7059298" cy="6153106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7106E9-7144-46A0-AF66-A23E29905F84}"/>
              </a:ext>
            </a:extLst>
          </p:cNvPr>
          <p:cNvSpPr txBox="1"/>
          <p:nvPr/>
        </p:nvSpPr>
        <p:spPr>
          <a:xfrm>
            <a:off x="696286" y="2155971"/>
            <a:ext cx="28354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entrée , fais office de sas . Vous trouverez tous le nécessaire pour:</a:t>
            </a:r>
          </a:p>
          <a:p>
            <a:pPr marL="285750" indent="-285750">
              <a:buFontTx/>
              <a:buChar char="-"/>
            </a:pPr>
            <a:r>
              <a:rPr lang="fr-FR" dirty="0"/>
              <a:t>réaliser une hygiène des mains </a:t>
            </a:r>
          </a:p>
          <a:p>
            <a:pPr marL="285750" indent="-285750">
              <a:buFontTx/>
              <a:buChar char="-"/>
            </a:pPr>
            <a:r>
              <a:rPr lang="fr-FR" dirty="0"/>
              <a:t>Vous équiper en cas de soins ( observez la présence de tabliers , gants ) </a:t>
            </a:r>
          </a:p>
          <a:p>
            <a:pPr marL="285750" indent="-285750">
              <a:buFontTx/>
              <a:buChar char="-"/>
            </a:pPr>
            <a:r>
              <a:rPr lang="fr-FR" dirty="0"/>
              <a:t>Réaliser une suivi des constantes ( prochaine diapo ) </a:t>
            </a:r>
          </a:p>
        </p:txBody>
      </p:sp>
    </p:spTree>
    <p:extLst>
      <p:ext uri="{BB962C8B-B14F-4D97-AF65-F5344CB8AC3E}">
        <p14:creationId xmlns:p14="http://schemas.microsoft.com/office/powerpoint/2010/main" val="12998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1506</Words>
  <Application>Microsoft Office PowerPoint</Application>
  <PresentationFormat>Grand écran</PresentationFormat>
  <Paragraphs>114</Paragraphs>
  <Slides>29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2" baseType="lpstr">
      <vt:lpstr>Arial</vt:lpstr>
      <vt:lpstr>Tw Cen MT</vt:lpstr>
      <vt:lpstr>Circuit</vt:lpstr>
      <vt:lpstr>Barn 3 </vt:lpstr>
      <vt:lpstr>Introduction </vt:lpstr>
      <vt:lpstr>Le service  </vt:lpstr>
      <vt:lpstr>Le métier d’IDE </vt:lpstr>
      <vt:lpstr>Le métier d’as </vt:lpstr>
      <vt:lpstr>Journée Type </vt:lpstr>
      <vt:lpstr>Bureau IDE </vt:lpstr>
      <vt:lpstr>Le transport du sang </vt:lpstr>
      <vt:lpstr>Chambre  (entrée)</vt:lpstr>
      <vt:lpstr>Chambre entree </vt:lpstr>
      <vt:lpstr>Chambre </vt:lpstr>
      <vt:lpstr>Chambre </vt:lpstr>
      <vt:lpstr>Chambre  ( salle de bain ) </vt:lpstr>
      <vt:lpstr>Salle de bain </vt:lpstr>
      <vt:lpstr>Réfectoire  </vt:lpstr>
      <vt:lpstr>Réfectoire </vt:lpstr>
      <vt:lpstr>Cuisine </vt:lpstr>
      <vt:lpstr>Salle détente </vt:lpstr>
      <vt:lpstr>Salle de soins </vt:lpstr>
      <vt:lpstr>Service HDJ</vt:lpstr>
      <vt:lpstr>Chambre (hdj) </vt:lpstr>
      <vt:lpstr>Salle de soins HDJ</vt:lpstr>
      <vt:lpstr>Les petits + du service ( cuisine parents, Salle de bain, Espace buanderie ) </vt:lpstr>
      <vt:lpstr>Salle de repos soignant </vt:lpstr>
      <vt:lpstr>Casier </vt:lpstr>
      <vt:lpstr>Tenue </vt:lpstr>
      <vt:lpstr>La suède c’est aussi ça !!!!!!!!!!</vt:lpstr>
      <vt:lpstr>Remerciements </vt:lpstr>
      <vt:lpstr>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 3 </dc:title>
  <dc:creator>tom campinchi</dc:creator>
  <cp:lastModifiedBy>tom campinchi</cp:lastModifiedBy>
  <cp:revision>23</cp:revision>
  <dcterms:created xsi:type="dcterms:W3CDTF">2019-11-19T20:41:28Z</dcterms:created>
  <dcterms:modified xsi:type="dcterms:W3CDTF">2019-11-25T15:46:41Z</dcterms:modified>
</cp:coreProperties>
</file>